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emf" ContentType="image/x-emf"/>
  <Default Extension="rels" ContentType="application/vnd.openxmlformats-package.relationship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7" r:id="rId3"/>
  </p:sldMasterIdLst>
  <p:notesMasterIdLst>
    <p:notesMasterId r:id="rId12"/>
  </p:notesMasterIdLst>
  <p:handoutMasterIdLst>
    <p:handoutMasterId r:id="rId66"/>
  </p:handoutMasterIdLst>
  <p:sldIdLst>
    <p:sldId id="302" r:id="rId4"/>
    <p:sldId id="260" r:id="rId5"/>
    <p:sldId id="265" r:id="rId6"/>
    <p:sldId id="304" r:id="rId7"/>
    <p:sldId id="361" r:id="rId8"/>
    <p:sldId id="305" r:id="rId9"/>
    <p:sldId id="269" r:id="rId10"/>
    <p:sldId id="325" r:id="rId11"/>
    <p:sldId id="368" r:id="rId13"/>
    <p:sldId id="369" r:id="rId14"/>
    <p:sldId id="348" r:id="rId15"/>
    <p:sldId id="262" r:id="rId16"/>
    <p:sldId id="317" r:id="rId17"/>
    <p:sldId id="327" r:id="rId18"/>
    <p:sldId id="328" r:id="rId19"/>
    <p:sldId id="318" r:id="rId20"/>
    <p:sldId id="320" r:id="rId21"/>
    <p:sldId id="303" r:id="rId22"/>
    <p:sldId id="261" r:id="rId23"/>
    <p:sldId id="329" r:id="rId24"/>
    <p:sldId id="330" r:id="rId25"/>
    <p:sldId id="268" r:id="rId26"/>
    <p:sldId id="270" r:id="rId27"/>
    <p:sldId id="364" r:id="rId28"/>
    <p:sldId id="366" r:id="rId29"/>
    <p:sldId id="363" r:id="rId30"/>
    <p:sldId id="331" r:id="rId31"/>
    <p:sldId id="306" r:id="rId32"/>
    <p:sldId id="332" r:id="rId33"/>
    <p:sldId id="271" r:id="rId34"/>
    <p:sldId id="365" r:id="rId35"/>
    <p:sldId id="309" r:id="rId36"/>
    <p:sldId id="310" r:id="rId37"/>
    <p:sldId id="308" r:id="rId38"/>
    <p:sldId id="335" r:id="rId39"/>
    <p:sldId id="266" r:id="rId40"/>
    <p:sldId id="321" r:id="rId41"/>
    <p:sldId id="267" r:id="rId42"/>
    <p:sldId id="336" r:id="rId43"/>
    <p:sldId id="312" r:id="rId44"/>
    <p:sldId id="273" r:id="rId45"/>
    <p:sldId id="274" r:id="rId46"/>
    <p:sldId id="275" r:id="rId47"/>
    <p:sldId id="337" r:id="rId48"/>
    <p:sldId id="367" r:id="rId49"/>
    <p:sldId id="338" r:id="rId50"/>
    <p:sldId id="279" r:id="rId51"/>
    <p:sldId id="323" r:id="rId52"/>
    <p:sldId id="277" r:id="rId53"/>
    <p:sldId id="324" r:id="rId54"/>
    <p:sldId id="341" r:id="rId55"/>
    <p:sldId id="340" r:id="rId56"/>
    <p:sldId id="372" r:id="rId57"/>
    <p:sldId id="342" r:id="rId58"/>
    <p:sldId id="343" r:id="rId59"/>
    <p:sldId id="344" r:id="rId60"/>
    <p:sldId id="345" r:id="rId61"/>
    <p:sldId id="370" r:id="rId62"/>
    <p:sldId id="371" r:id="rId63"/>
    <p:sldId id="346" r:id="rId64"/>
    <p:sldId id="461" r:id="rId65"/>
  </p:sldIdLst>
  <p:sldSz cx="12192000" cy="6858000"/>
  <p:notesSz cx="9144000" cy="6858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FFFFFF"/>
    <a:srgbClr val="FF0000"/>
    <a:srgbClr val="00B4EB"/>
    <a:srgbClr val="FF5050"/>
    <a:srgbClr val="005286"/>
    <a:srgbClr val="86DEE5"/>
    <a:srgbClr val="008FEB"/>
    <a:srgbClr val="427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5355" autoAdjust="0"/>
  </p:normalViewPr>
  <p:slideViewPr>
    <p:cSldViewPr snapToGrid="0" snapToObjects="1" showGuides="1">
      <p:cViewPr varScale="1">
        <p:scale>
          <a:sx n="67" d="100"/>
          <a:sy n="67" d="100"/>
        </p:scale>
        <p:origin x="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2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gs" Target="tags/tag27.xml"/><Relationship Id="rId72" Type="http://schemas.openxmlformats.org/officeDocument/2006/relationships/customXml" Target="../customXml/item3.xml"/><Relationship Id="rId71" Type="http://schemas.openxmlformats.org/officeDocument/2006/relationships/customXml" Target="../customXml/item2.xml"/><Relationship Id="rId70" Type="http://schemas.openxmlformats.org/officeDocument/2006/relationships/customXml" Target="../customXml/item1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CCA3-30C2-5A44-AD2B-A74C8EC2D7A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DE2B1-AB8A-C94F-9CD9-69CEDAC976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CBFDA-6706-4E52-BCCE-58D4CF9DCC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、基本</a:t>
            </a:r>
            <a:r>
              <a:rPr lang="en-US" altLang="zh-CN" dirty="0"/>
              <a:t>RS</a:t>
            </a:r>
            <a:r>
              <a:rPr lang="zh-CN" altLang="en-US" dirty="0"/>
              <a:t>触发器又称置</a:t>
            </a:r>
            <a:r>
              <a:rPr lang="en-US" altLang="zh-CN" dirty="0"/>
              <a:t>0</a:t>
            </a:r>
            <a:r>
              <a:rPr lang="zh-CN" altLang="en-US" dirty="0"/>
              <a:t>、置</a:t>
            </a:r>
            <a:r>
              <a:rPr lang="en-US" altLang="zh-CN" dirty="0"/>
              <a:t>1</a:t>
            </a:r>
            <a:r>
              <a:rPr lang="zh-CN" altLang="en-US" dirty="0"/>
              <a:t>触发器。它是构成各种功能触发器的最基本的单元，也称为基本触发器。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、特征：内部电路通过交叉连接产生了正反馈。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、两种实现方法：</a:t>
            </a:r>
            <a:r>
              <a:rPr lang="en-US" altLang="zh-CN" dirty="0"/>
              <a:t>A</a:t>
            </a:r>
            <a:r>
              <a:rPr lang="zh-CN" altLang="en-US" dirty="0"/>
              <a:t>、由两个或非门交叉连接而</a:t>
            </a:r>
            <a:r>
              <a:rPr lang="zh-CN" altLang="en-US" dirty="0">
                <a:solidFill>
                  <a:schemeClr val="bg2"/>
                </a:solidFill>
              </a:rPr>
              <a:t>成的高电平输入</a:t>
            </a:r>
            <a:r>
              <a:rPr lang="zh-CN" altLang="en-US" dirty="0"/>
              <a:t>有效型</a:t>
            </a:r>
            <a:r>
              <a:rPr lang="en-US" altLang="zh-CN" dirty="0"/>
              <a:t>RS</a:t>
            </a:r>
            <a:r>
              <a:rPr lang="zh-CN" altLang="en-US" dirty="0"/>
              <a:t>触发器；</a:t>
            </a:r>
            <a:endParaRPr lang="zh-CN" altLang="en-US" dirty="0"/>
          </a:p>
          <a:p>
            <a:r>
              <a:rPr lang="zh-CN" altLang="en-US" dirty="0"/>
              <a:t>                 </a:t>
            </a:r>
            <a:r>
              <a:rPr lang="en-US" altLang="zh-CN" dirty="0"/>
              <a:t>B</a:t>
            </a:r>
            <a:r>
              <a:rPr lang="zh-CN" altLang="en-US" dirty="0"/>
              <a:t>、由两个与非门交叉连接而成的低电平输入有效型</a:t>
            </a:r>
            <a:r>
              <a:rPr lang="en-US" altLang="zh-CN" dirty="0"/>
              <a:t>RS</a:t>
            </a:r>
            <a:r>
              <a:rPr lang="zh-CN" altLang="en-US" dirty="0"/>
              <a:t>触发器。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758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827A66A5-0FCE-48AE-95DF-5B97E90D750B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经典</a:t>
            </a:r>
            <a:r>
              <a:rPr lang="en-US" altLang="zh-CN" dirty="0"/>
              <a:t>D</a:t>
            </a:r>
            <a:r>
              <a:rPr lang="zh-CN" altLang="en-US" dirty="0"/>
              <a:t>触发器：包含一个基本</a:t>
            </a:r>
            <a:r>
              <a:rPr lang="en-US" altLang="zh-CN" dirty="0"/>
              <a:t>RS</a:t>
            </a:r>
            <a:r>
              <a:rPr lang="zh-CN" altLang="en-US" dirty="0"/>
              <a:t>触发器，结构类似钟控</a:t>
            </a:r>
            <a:r>
              <a:rPr lang="en-US" altLang="zh-CN" dirty="0"/>
              <a:t>RS</a:t>
            </a:r>
            <a:r>
              <a:rPr lang="zh-CN" altLang="en-US" dirty="0"/>
              <a:t>触发器。</a:t>
            </a:r>
            <a:endParaRPr lang="zh-CN" altLang="en-US" dirty="0"/>
          </a:p>
          <a:p>
            <a:r>
              <a:rPr lang="zh-CN" altLang="en-US" dirty="0"/>
              <a:t>             为解决</a:t>
            </a:r>
            <a:r>
              <a:rPr lang="en-US" altLang="zh-CN" dirty="0"/>
              <a:t>RS</a:t>
            </a:r>
            <a:r>
              <a:rPr lang="zh-CN" altLang="en-US" dirty="0"/>
              <a:t>的约束问题，对钟控</a:t>
            </a:r>
            <a:r>
              <a:rPr lang="en-US" altLang="zh-CN" dirty="0"/>
              <a:t>RS</a:t>
            </a:r>
            <a:r>
              <a:rPr lang="zh-CN" altLang="en-US" dirty="0"/>
              <a:t>触发器稍作修改，将</a:t>
            </a:r>
            <a:r>
              <a:rPr lang="en-US" altLang="zh-CN" dirty="0"/>
              <a:t>R</a:t>
            </a:r>
            <a:r>
              <a:rPr lang="zh-CN" altLang="en-US" dirty="0"/>
              <a:t>端接至</a:t>
            </a:r>
            <a:r>
              <a:rPr lang="en-US" altLang="zh-CN" dirty="0"/>
              <a:t>G1</a:t>
            </a:r>
            <a:r>
              <a:rPr lang="zh-CN" altLang="en-US" dirty="0"/>
              <a:t>门的输出端，将</a:t>
            </a:r>
            <a:r>
              <a:rPr lang="en-US" altLang="zh-CN" dirty="0"/>
              <a:t>S</a:t>
            </a:r>
            <a:r>
              <a:rPr lang="zh-CN" altLang="en-US" dirty="0"/>
              <a:t>改为</a:t>
            </a:r>
            <a:r>
              <a:rPr lang="en-US" altLang="zh-CN" dirty="0"/>
              <a:t>D</a:t>
            </a:r>
            <a:r>
              <a:rPr lang="zh-CN" altLang="en-US" dirty="0"/>
              <a:t>，只有一个输入端。</a:t>
            </a:r>
            <a:endParaRPr lang="zh-CN" altLang="en-US" dirty="0"/>
          </a:p>
          <a:p>
            <a:r>
              <a:rPr lang="en-US" altLang="zh-CN" dirty="0"/>
              <a:t>CP=0</a:t>
            </a:r>
            <a:r>
              <a:rPr lang="zh-CN" altLang="en-US" dirty="0"/>
              <a:t>时：触发器被禁止，输入信号不起作用，状态保持不变。</a:t>
            </a:r>
            <a:endParaRPr lang="zh-CN" altLang="en-US" dirty="0"/>
          </a:p>
          <a:p>
            <a:r>
              <a:rPr lang="en-US" altLang="zh-CN" dirty="0"/>
              <a:t>CP=1</a:t>
            </a:r>
            <a:r>
              <a:rPr lang="zh-CN" altLang="en-US" dirty="0"/>
              <a:t>时：将输入信号转换成一对互补信号送到基本</a:t>
            </a:r>
            <a:r>
              <a:rPr lang="en-US" altLang="zh-CN" dirty="0"/>
              <a:t>RS</a:t>
            </a:r>
            <a:r>
              <a:rPr lang="zh-CN" altLang="en-US" dirty="0"/>
              <a:t>触发器的两个输入端，只能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01</a:t>
            </a:r>
            <a:r>
              <a:rPr lang="zh-CN" altLang="en-US" dirty="0"/>
              <a:t>两种组合，解决了对输入的约束问题。</a:t>
            </a:r>
            <a:endParaRPr lang="zh-CN" altLang="en-US" dirty="0"/>
          </a:p>
          <a:p>
            <a:r>
              <a:rPr lang="zh-CN" altLang="en-US" dirty="0"/>
              <a:t>         电平触发型</a:t>
            </a:r>
            <a:r>
              <a:rPr lang="en-US" altLang="zh-CN" dirty="0"/>
              <a:t>D</a:t>
            </a:r>
            <a:r>
              <a:rPr lang="zh-CN" altLang="en-US" dirty="0"/>
              <a:t>触发器。    </a:t>
            </a:r>
            <a:endParaRPr lang="zh-CN" altLang="en-US" dirty="0"/>
          </a:p>
          <a:p>
            <a:r>
              <a:rPr lang="zh-CN" altLang="en-US" dirty="0">
                <a:solidFill>
                  <a:schemeClr val="bg2"/>
                </a:solidFill>
              </a:rPr>
              <a:t>         将</a:t>
            </a:r>
            <a:r>
              <a:rPr lang="en-US" altLang="zh-CN" dirty="0">
                <a:solidFill>
                  <a:schemeClr val="bg2"/>
                </a:solidFill>
              </a:rPr>
              <a:t>S=D</a:t>
            </a:r>
            <a:r>
              <a:rPr lang="zh-CN" altLang="en-US" dirty="0">
                <a:solidFill>
                  <a:schemeClr val="bg2"/>
                </a:solidFill>
              </a:rPr>
              <a:t>，</a:t>
            </a:r>
            <a:r>
              <a:rPr lang="en-US" altLang="zh-CN" dirty="0">
                <a:solidFill>
                  <a:schemeClr val="bg2"/>
                </a:solidFill>
              </a:rPr>
              <a:t>R=D’</a:t>
            </a:r>
            <a:r>
              <a:rPr lang="zh-CN" altLang="en-US" dirty="0">
                <a:solidFill>
                  <a:schemeClr val="bg2"/>
                </a:solidFill>
              </a:rPr>
              <a:t>代入钟控</a:t>
            </a:r>
            <a:r>
              <a:rPr lang="en-US" altLang="zh-CN" dirty="0">
                <a:solidFill>
                  <a:schemeClr val="bg2"/>
                </a:solidFill>
              </a:rPr>
              <a:t>RS</a:t>
            </a:r>
            <a:r>
              <a:rPr lang="zh-CN" altLang="en-US" dirty="0">
                <a:solidFill>
                  <a:schemeClr val="bg2"/>
                </a:solidFill>
              </a:rPr>
              <a:t>触发器的特性方程，可得</a:t>
            </a:r>
            <a:r>
              <a:rPr lang="en-US" altLang="zh-CN" dirty="0">
                <a:solidFill>
                  <a:schemeClr val="bg2"/>
                </a:solidFill>
              </a:rPr>
              <a:t>D</a:t>
            </a:r>
            <a:r>
              <a:rPr lang="zh-CN" altLang="en-US" dirty="0">
                <a:solidFill>
                  <a:schemeClr val="bg2"/>
                </a:solidFill>
              </a:rPr>
              <a:t>触发器的特性方程。</a:t>
            </a:r>
            <a:endParaRPr lang="zh-CN" altLang="en-US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zh-CN" altLang="en-US" dirty="0">
                <a:solidFill>
                  <a:schemeClr val="bg2"/>
                </a:solidFill>
              </a:rPr>
              <a:t>种</a:t>
            </a:r>
            <a:r>
              <a:rPr lang="en-US" altLang="zh-CN" dirty="0">
                <a:solidFill>
                  <a:schemeClr val="bg2"/>
                </a:solidFill>
              </a:rPr>
              <a:t>D</a:t>
            </a:r>
            <a:r>
              <a:rPr lang="zh-CN" altLang="en-US" dirty="0">
                <a:solidFill>
                  <a:schemeClr val="bg2"/>
                </a:solidFill>
              </a:rPr>
              <a:t>触发器功能相同，真值表也相同，惯用</a:t>
            </a:r>
            <a:r>
              <a:rPr lang="en-US" altLang="zh-CN" dirty="0">
                <a:solidFill>
                  <a:schemeClr val="bg2"/>
                </a:solidFill>
              </a:rPr>
              <a:t>CLK</a:t>
            </a:r>
            <a:r>
              <a:rPr lang="zh-CN" altLang="en-US" dirty="0">
                <a:solidFill>
                  <a:schemeClr val="bg2"/>
                </a:solidFill>
              </a:rPr>
              <a:t>表示</a:t>
            </a:r>
            <a:r>
              <a:rPr lang="en-US" altLang="zh-CN" dirty="0">
                <a:solidFill>
                  <a:schemeClr val="bg2"/>
                </a:solidFill>
              </a:rPr>
              <a:t>CP</a:t>
            </a:r>
            <a:r>
              <a:rPr lang="zh-CN" altLang="en-US" dirty="0">
                <a:solidFill>
                  <a:schemeClr val="bg2"/>
                </a:solidFill>
              </a:rPr>
              <a:t>、</a:t>
            </a:r>
            <a:r>
              <a:rPr lang="en-US" altLang="zh-CN" dirty="0">
                <a:solidFill>
                  <a:schemeClr val="bg2"/>
                </a:solidFill>
              </a:rPr>
              <a:t>ENA</a:t>
            </a:r>
            <a:r>
              <a:rPr lang="zh-CN" altLang="en-US" dirty="0">
                <a:solidFill>
                  <a:schemeClr val="bg2"/>
                </a:solidFill>
              </a:rPr>
              <a:t>。</a:t>
            </a:r>
            <a:endParaRPr lang="zh-CN" altLang="en-US" dirty="0"/>
          </a:p>
        </p:txBody>
      </p:sp>
      <p:sp>
        <p:nvSpPr>
          <p:cNvPr id="7475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4444B648-0500-4A50-A590-629F202ADD1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把前面的图中的反相器换成与非门。</a:t>
            </a:r>
            <a:endParaRPr lang="zh-CN" altLang="en-US" dirty="0"/>
          </a:p>
        </p:txBody>
      </p:sp>
      <p:sp>
        <p:nvSpPr>
          <p:cNvPr id="7782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C45F676A-F11B-45BA-9102-F58E51941330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为了克服空翻现象，必须使</a:t>
            </a:r>
            <a:r>
              <a:rPr lang="en-US" altLang="zh-CN" dirty="0"/>
              <a:t>RS</a:t>
            </a:r>
            <a:r>
              <a:rPr lang="zh-CN" altLang="en-US" dirty="0"/>
              <a:t>输入信号有特定的约束，即要求每来一个</a:t>
            </a:r>
            <a:r>
              <a:rPr lang="en-US" altLang="zh-CN" dirty="0"/>
              <a:t>CP</a:t>
            </a:r>
            <a:r>
              <a:rPr lang="zh-CN" altLang="en-US" dirty="0"/>
              <a:t>脉冲，触发器的状态只允许改变一次。</a:t>
            </a:r>
            <a:endParaRPr lang="zh-CN" altLang="en-US" dirty="0"/>
          </a:p>
          <a:p>
            <a:r>
              <a:rPr lang="zh-CN" altLang="en-US" dirty="0"/>
              <a:t>解决空翻的方法：采用主从触发器和边沿触发器等。</a:t>
            </a:r>
            <a:endParaRPr lang="zh-CN" altLang="en-US" dirty="0"/>
          </a:p>
        </p:txBody>
      </p:sp>
      <p:sp>
        <p:nvSpPr>
          <p:cNvPr id="7168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EF7D15A6-AB4E-49B3-87FC-EB46CD6E5375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引入反馈后，</a:t>
            </a:r>
            <a:r>
              <a:rPr lang="en-US" altLang="zh-CN" dirty="0"/>
              <a:t>RS</a:t>
            </a:r>
            <a:r>
              <a:rPr lang="zh-CN" altLang="en-US" dirty="0"/>
              <a:t>自动满足约束条件，主触发器只发生一次翻转，即获得主从</a:t>
            </a:r>
            <a:r>
              <a:rPr lang="en-US" altLang="zh-CN" dirty="0"/>
              <a:t>JK</a:t>
            </a:r>
            <a:r>
              <a:rPr lang="zh-CN" altLang="en-US" dirty="0"/>
              <a:t>触发器</a:t>
            </a:r>
            <a:endParaRPr lang="zh-CN" altLang="en-US" dirty="0"/>
          </a:p>
        </p:txBody>
      </p:sp>
      <p:sp>
        <p:nvSpPr>
          <p:cNvPr id="7987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BF779BFC-F8E8-4A4B-8ED8-8A2301E41016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由两个电平触发型</a:t>
            </a:r>
            <a:r>
              <a:rPr lang="en-US" altLang="zh-CN"/>
              <a:t>D</a:t>
            </a:r>
            <a:r>
              <a:rPr lang="zh-CN" altLang="en-US"/>
              <a:t>触发器构成，</a:t>
            </a:r>
            <a:endParaRPr lang="zh-CN" altLang="en-US"/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E4234259-576D-4DCB-9C31-397DFFF77C92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2</a:t>
            </a:r>
            <a:r>
              <a:rPr lang="zh-CN" altLang="en-US" dirty="0"/>
              <a:t>个相同的上升沿边沿触发型</a:t>
            </a:r>
            <a:r>
              <a:rPr lang="en-US" altLang="zh-CN" dirty="0"/>
              <a:t>D</a:t>
            </a:r>
            <a:r>
              <a:rPr lang="zh-CN" altLang="en-US" dirty="0"/>
              <a:t>触发器构成</a:t>
            </a:r>
            <a:endParaRPr lang="zh-CN" altLang="en-US" dirty="0"/>
          </a:p>
        </p:txBody>
      </p:sp>
      <p:sp>
        <p:nvSpPr>
          <p:cNvPr id="7680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92449934-5DB3-47C3-8D67-1D329CC6DEEF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/>
              <a:t>2</a:t>
            </a:r>
            <a:r>
              <a:rPr lang="zh-CN" altLang="en-US"/>
              <a:t>个相同的上升沿边沿触发型</a:t>
            </a:r>
            <a:r>
              <a:rPr lang="en-US" altLang="zh-CN"/>
              <a:t>D</a:t>
            </a:r>
            <a:r>
              <a:rPr lang="zh-CN" altLang="en-US"/>
              <a:t>触发器构成</a:t>
            </a:r>
            <a:endParaRPr lang="zh-CN" altLang="en-US"/>
          </a:p>
        </p:txBody>
      </p:sp>
      <p:sp>
        <p:nvSpPr>
          <p:cNvPr id="7680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92449934-5DB3-47C3-8D67-1D329CC6DEEF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由于主从</a:t>
            </a:r>
            <a:r>
              <a:rPr lang="en-US" altLang="zh-CN" dirty="0"/>
              <a:t>JK</a:t>
            </a:r>
            <a:r>
              <a:rPr lang="zh-CN" altLang="en-US" dirty="0"/>
              <a:t>触发器有“一次翻转</a:t>
            </a:r>
            <a:r>
              <a:rPr lang="en-US" altLang="zh-CN" dirty="0"/>
              <a:t>JK</a:t>
            </a:r>
            <a:r>
              <a:rPr lang="zh-CN" altLang="en-US" dirty="0"/>
              <a:t>”的问题，为了弥补这一缺陷，又有了边沿型触发器。</a:t>
            </a:r>
            <a:endParaRPr lang="zh-CN" altLang="en-US" dirty="0"/>
          </a:p>
          <a:p>
            <a:r>
              <a:rPr lang="zh-CN" altLang="en-US" dirty="0"/>
              <a:t>获取方法：利用</a:t>
            </a:r>
            <a:r>
              <a:rPr lang="en-US" altLang="zh-CN" dirty="0"/>
              <a:t>D</a:t>
            </a:r>
            <a:r>
              <a:rPr lang="zh-CN" altLang="en-US" dirty="0"/>
              <a:t>触发器来转换，或用</a:t>
            </a:r>
            <a:r>
              <a:rPr lang="en-US" altLang="zh-CN" dirty="0"/>
              <a:t>CMOS</a:t>
            </a:r>
            <a:r>
              <a:rPr lang="zh-CN" altLang="en-US" dirty="0"/>
              <a:t>传输门来构建。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192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6B704B4F-734D-42F8-9703-A2188D8F2B31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/>
              <a:t>1</a:t>
            </a:r>
            <a:r>
              <a:rPr lang="zh-CN" altLang="en-US"/>
              <a:t>、基本</a:t>
            </a:r>
            <a:r>
              <a:rPr lang="en-US" altLang="zh-CN"/>
              <a:t>RS</a:t>
            </a:r>
            <a:r>
              <a:rPr lang="zh-CN" altLang="en-US"/>
              <a:t>触发器又称置</a:t>
            </a:r>
            <a:r>
              <a:rPr lang="en-US" altLang="zh-CN"/>
              <a:t>0</a:t>
            </a:r>
            <a:r>
              <a:rPr lang="zh-CN" altLang="en-US"/>
              <a:t>、置</a:t>
            </a:r>
            <a:r>
              <a:rPr lang="en-US" altLang="zh-CN"/>
              <a:t>1</a:t>
            </a:r>
            <a:r>
              <a:rPr lang="zh-CN" altLang="en-US"/>
              <a:t>触发器。它是构成各种功能触发器的最基本的单元，也称为基本触发器。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、特征：内部电路通过交叉连接产生了正反馈。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、两种实现方法：</a:t>
            </a:r>
            <a:r>
              <a:rPr lang="en-US" altLang="zh-CN"/>
              <a:t>A</a:t>
            </a:r>
            <a:r>
              <a:rPr lang="zh-CN" altLang="en-US"/>
              <a:t>、由两个或非门交叉连接而</a:t>
            </a:r>
            <a:r>
              <a:rPr lang="zh-CN" altLang="en-US">
                <a:solidFill>
                  <a:schemeClr val="bg2"/>
                </a:solidFill>
              </a:rPr>
              <a:t>成的高电平输入</a:t>
            </a:r>
            <a:r>
              <a:rPr lang="zh-CN" altLang="en-US"/>
              <a:t>有效型</a:t>
            </a:r>
            <a:r>
              <a:rPr lang="en-US" altLang="zh-CN"/>
              <a:t>RS</a:t>
            </a:r>
            <a:r>
              <a:rPr lang="zh-CN" altLang="en-US"/>
              <a:t>触发器；</a:t>
            </a:r>
            <a:endParaRPr lang="zh-CN" altLang="en-US"/>
          </a:p>
          <a:p>
            <a:r>
              <a:rPr lang="zh-CN" altLang="en-US"/>
              <a:t>                 </a:t>
            </a:r>
            <a:r>
              <a:rPr lang="en-US" altLang="zh-CN"/>
              <a:t>B</a:t>
            </a:r>
            <a:r>
              <a:rPr lang="zh-CN" altLang="en-US"/>
              <a:t>、由两个与非门交叉连接而成的低电平输入有效型</a:t>
            </a:r>
            <a:r>
              <a:rPr lang="en-US" altLang="zh-CN"/>
              <a:t>RS</a:t>
            </a:r>
            <a:r>
              <a:rPr lang="zh-CN" altLang="en-US"/>
              <a:t>触发器。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758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827A66A5-0FCE-48AE-95DF-5B97E90D750B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常用的</a:t>
            </a:r>
            <a:r>
              <a:rPr lang="en-US" altLang="zh-CN" dirty="0"/>
              <a:t>TTL</a:t>
            </a:r>
            <a:r>
              <a:rPr lang="zh-CN" altLang="en-US" dirty="0"/>
              <a:t>集成电路中，下降沿触发的</a:t>
            </a:r>
            <a:r>
              <a:rPr lang="en-US" altLang="zh-CN" dirty="0"/>
              <a:t>JK</a:t>
            </a:r>
            <a:r>
              <a:rPr lang="zh-CN" altLang="en-US" dirty="0"/>
              <a:t>触发器有：</a:t>
            </a:r>
            <a:r>
              <a:rPr lang="en-US" altLang="zh-CN" dirty="0"/>
              <a:t>74LS112</a:t>
            </a:r>
            <a:r>
              <a:rPr lang="zh-CN" altLang="en-US" dirty="0"/>
              <a:t>、</a:t>
            </a:r>
            <a:r>
              <a:rPr lang="en-US" altLang="zh-CN" dirty="0"/>
              <a:t>74LS113</a:t>
            </a:r>
            <a:r>
              <a:rPr lang="zh-CN" altLang="en-US" dirty="0"/>
              <a:t>、</a:t>
            </a:r>
            <a:r>
              <a:rPr lang="en-US" altLang="zh-CN" dirty="0"/>
              <a:t>74LS114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zh-CN" altLang="en-US" dirty="0"/>
              <a:t>                     上升沿触发的</a:t>
            </a:r>
            <a:r>
              <a:rPr lang="en-US" altLang="zh-CN" dirty="0"/>
              <a:t>JK</a:t>
            </a:r>
            <a:r>
              <a:rPr lang="zh-CN" altLang="en-US" dirty="0"/>
              <a:t>触发器有：</a:t>
            </a:r>
            <a:r>
              <a:rPr lang="en-US" altLang="zh-CN" dirty="0"/>
              <a:t>74LS73</a:t>
            </a:r>
            <a:r>
              <a:rPr lang="zh-CN" altLang="en-US" dirty="0"/>
              <a:t>、</a:t>
            </a:r>
            <a:r>
              <a:rPr lang="en-US" altLang="zh-CN" dirty="0"/>
              <a:t>74LS763</a:t>
            </a:r>
            <a:r>
              <a:rPr lang="zh-CN" altLang="en-US" dirty="0"/>
              <a:t>等</a:t>
            </a:r>
            <a:endParaRPr lang="zh-CN" altLang="en-US" dirty="0"/>
          </a:p>
          <a:p>
            <a:r>
              <a:rPr lang="en-US" altLang="zh-CN" dirty="0"/>
              <a:t>PRN</a:t>
            </a:r>
            <a:r>
              <a:rPr lang="zh-CN" altLang="en-US" dirty="0"/>
              <a:t>和</a:t>
            </a:r>
            <a:r>
              <a:rPr lang="en-US" altLang="zh-CN" dirty="0"/>
              <a:t>CLRN</a:t>
            </a:r>
            <a:r>
              <a:rPr lang="zh-CN" altLang="en-US" dirty="0"/>
              <a:t>是</a:t>
            </a:r>
            <a:r>
              <a:rPr lang="en-US" altLang="zh-CN" dirty="0"/>
              <a:t>JK</a:t>
            </a:r>
            <a:r>
              <a:rPr lang="zh-CN" altLang="en-US" dirty="0"/>
              <a:t>触发器的一步置</a:t>
            </a:r>
            <a:r>
              <a:rPr lang="en-US" altLang="zh-CN" dirty="0"/>
              <a:t>1</a:t>
            </a:r>
            <a:r>
              <a:rPr lang="zh-CN" altLang="en-US" dirty="0"/>
              <a:t>和清</a:t>
            </a:r>
            <a:r>
              <a:rPr lang="en-US" altLang="zh-CN" dirty="0"/>
              <a:t>0</a:t>
            </a:r>
            <a:r>
              <a:rPr lang="zh-CN" altLang="en-US" dirty="0"/>
              <a:t>端，低电平有效。</a:t>
            </a:r>
            <a:endParaRPr lang="zh-CN" altLang="en-US" dirty="0"/>
          </a:p>
        </p:txBody>
      </p:sp>
      <p:sp>
        <p:nvSpPr>
          <p:cNvPr id="8294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A937C076-5ECF-4F8C-B1FA-3B788A77A633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这个二进制序列是每</a:t>
            </a:r>
            <a:r>
              <a:rPr lang="en-US" altLang="zh-CN" dirty="0"/>
              <a:t>4</a:t>
            </a:r>
            <a:r>
              <a:rPr lang="zh-CN" altLang="en-US" dirty="0"/>
              <a:t>个时钟脉冲重复一次，然后返回</a:t>
            </a:r>
            <a:r>
              <a:rPr lang="en-US" altLang="zh-CN" dirty="0"/>
              <a:t>0</a:t>
            </a:r>
            <a:r>
              <a:rPr lang="zh-CN" altLang="en-US" dirty="0"/>
              <a:t>重新开始，相当于对时钟脉冲进行了计数。</a:t>
            </a:r>
            <a:endParaRPr lang="zh-CN" altLang="en-US" dirty="0"/>
          </a:p>
        </p:txBody>
      </p:sp>
      <p:sp>
        <p:nvSpPr>
          <p:cNvPr id="8397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6010707C-BA9C-44BA-B56D-806186441B12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这个二进制序列是每</a:t>
            </a:r>
            <a:r>
              <a:rPr lang="en-US" altLang="zh-CN" dirty="0"/>
              <a:t>4</a:t>
            </a:r>
            <a:r>
              <a:rPr lang="zh-CN" altLang="en-US" dirty="0"/>
              <a:t>个时钟脉冲重复一次，然后返回</a:t>
            </a:r>
            <a:r>
              <a:rPr lang="en-US" altLang="zh-CN" dirty="0"/>
              <a:t>0</a:t>
            </a:r>
            <a:r>
              <a:rPr lang="zh-CN" altLang="en-US" dirty="0"/>
              <a:t>重新开始，相当于对时钟脉冲进行了计数。</a:t>
            </a:r>
            <a:endParaRPr lang="zh-CN" altLang="en-US" dirty="0"/>
          </a:p>
        </p:txBody>
      </p:sp>
      <p:sp>
        <p:nvSpPr>
          <p:cNvPr id="8397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6010707C-BA9C-44BA-B56D-806186441B12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不同触发器结构、特点不同，但由时钟控制的具有寄存数据时序特性的本质相同，他们之间可以相互转换，为实际应用带来方便。</a:t>
            </a:r>
            <a:endParaRPr lang="zh-CN" altLang="en-US" dirty="0"/>
          </a:p>
          <a:p>
            <a:r>
              <a:rPr lang="zh-CN" altLang="en-US" dirty="0"/>
              <a:t>转换依据：根据已有触发器和待求触发器的特性方程相等的原则，求出已有触发器的输入信号与待求触发器之间的转换逻辑关系。</a:t>
            </a:r>
            <a:endParaRPr lang="zh-CN" altLang="en-US" dirty="0"/>
          </a:p>
          <a:p>
            <a:r>
              <a:rPr lang="en-US" altLang="zh-CN" dirty="0"/>
              <a:t>D</a:t>
            </a:r>
            <a:r>
              <a:rPr lang="zh-CN" altLang="en-US" dirty="0"/>
              <a:t>触发器使用最普遍，本节就来介绍它向其他触发器的转换。</a:t>
            </a:r>
            <a:endParaRPr lang="zh-CN" altLang="en-US" dirty="0"/>
          </a:p>
        </p:txBody>
      </p:sp>
      <p:sp>
        <p:nvSpPr>
          <p:cNvPr id="8499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B073F7A2-3D3A-4871-8BD8-7CBF1130B08A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、基本</a:t>
            </a:r>
            <a:r>
              <a:rPr lang="en-US" altLang="zh-CN" dirty="0"/>
              <a:t>RS</a:t>
            </a:r>
            <a:r>
              <a:rPr lang="zh-CN" altLang="en-US" dirty="0"/>
              <a:t>触发器又称置</a:t>
            </a:r>
            <a:r>
              <a:rPr lang="en-US" altLang="zh-CN" dirty="0"/>
              <a:t>0</a:t>
            </a:r>
            <a:r>
              <a:rPr lang="zh-CN" altLang="en-US" dirty="0"/>
              <a:t>、置</a:t>
            </a:r>
            <a:r>
              <a:rPr lang="en-US" altLang="zh-CN" dirty="0"/>
              <a:t>1</a:t>
            </a:r>
            <a:r>
              <a:rPr lang="zh-CN" altLang="en-US" dirty="0"/>
              <a:t>触发器。它是构成各种功能触发器的最基本的单元，也称为基本触发器。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、特征：内部电路通过交叉连接产生了正反馈。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、两种实现方法：</a:t>
            </a:r>
            <a:r>
              <a:rPr lang="en-US" altLang="zh-CN" dirty="0"/>
              <a:t>A</a:t>
            </a:r>
            <a:r>
              <a:rPr lang="zh-CN" altLang="en-US" dirty="0"/>
              <a:t>、由两个或非门交叉连接而</a:t>
            </a:r>
            <a:r>
              <a:rPr lang="zh-CN" altLang="en-US" dirty="0">
                <a:solidFill>
                  <a:schemeClr val="bg2"/>
                </a:solidFill>
              </a:rPr>
              <a:t>成的高电平输入</a:t>
            </a:r>
            <a:r>
              <a:rPr lang="zh-CN" altLang="en-US" dirty="0"/>
              <a:t>有效型</a:t>
            </a:r>
            <a:r>
              <a:rPr lang="en-US" altLang="zh-CN" dirty="0"/>
              <a:t>RS</a:t>
            </a:r>
            <a:r>
              <a:rPr lang="zh-CN" altLang="en-US" dirty="0"/>
              <a:t>触发器；</a:t>
            </a:r>
            <a:endParaRPr lang="zh-CN" altLang="en-US" dirty="0"/>
          </a:p>
          <a:p>
            <a:r>
              <a:rPr lang="zh-CN" altLang="en-US" dirty="0"/>
              <a:t>                 </a:t>
            </a:r>
            <a:r>
              <a:rPr lang="en-US" altLang="zh-CN" dirty="0"/>
              <a:t>B</a:t>
            </a:r>
            <a:r>
              <a:rPr lang="zh-CN" altLang="en-US" dirty="0"/>
              <a:t>、由两个与非门交叉连接而成的低电平输入有效型</a:t>
            </a:r>
            <a:r>
              <a:rPr lang="en-US" altLang="zh-CN" dirty="0"/>
              <a:t>RS</a:t>
            </a:r>
            <a:r>
              <a:rPr lang="zh-CN" altLang="en-US" dirty="0"/>
              <a:t>触发器。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758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827A66A5-0FCE-48AE-95DF-5B97E90D750B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、基本</a:t>
            </a:r>
            <a:r>
              <a:rPr lang="en-US" altLang="zh-CN" dirty="0"/>
              <a:t>RS</a:t>
            </a:r>
            <a:r>
              <a:rPr lang="zh-CN" altLang="en-US" dirty="0"/>
              <a:t>触发器又称置</a:t>
            </a:r>
            <a:r>
              <a:rPr lang="en-US" altLang="zh-CN" dirty="0"/>
              <a:t>0</a:t>
            </a:r>
            <a:r>
              <a:rPr lang="zh-CN" altLang="en-US" dirty="0"/>
              <a:t>、置</a:t>
            </a:r>
            <a:r>
              <a:rPr lang="en-US" altLang="zh-CN" dirty="0"/>
              <a:t>1</a:t>
            </a:r>
            <a:r>
              <a:rPr lang="zh-CN" altLang="en-US" dirty="0"/>
              <a:t>触发器。它是构成各种功能触发器的最基本的单元，也称为基本触发器。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、特征：内部电路通过交叉连接产生了正反馈。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、两种实现方法：</a:t>
            </a:r>
            <a:r>
              <a:rPr lang="en-US" altLang="zh-CN" dirty="0"/>
              <a:t>A</a:t>
            </a:r>
            <a:r>
              <a:rPr lang="zh-CN" altLang="en-US" dirty="0"/>
              <a:t>、由两个或非门交叉连接而</a:t>
            </a:r>
            <a:r>
              <a:rPr lang="zh-CN" altLang="en-US" dirty="0">
                <a:solidFill>
                  <a:schemeClr val="bg2"/>
                </a:solidFill>
              </a:rPr>
              <a:t>成的高电平输入</a:t>
            </a:r>
            <a:r>
              <a:rPr lang="zh-CN" altLang="en-US" dirty="0"/>
              <a:t>有效型</a:t>
            </a:r>
            <a:r>
              <a:rPr lang="en-US" altLang="zh-CN" dirty="0"/>
              <a:t>RS</a:t>
            </a:r>
            <a:r>
              <a:rPr lang="zh-CN" altLang="en-US" dirty="0"/>
              <a:t>触发器；</a:t>
            </a:r>
            <a:endParaRPr lang="zh-CN" altLang="en-US" dirty="0"/>
          </a:p>
          <a:p>
            <a:r>
              <a:rPr lang="zh-CN" altLang="en-US" dirty="0"/>
              <a:t>                 </a:t>
            </a:r>
            <a:r>
              <a:rPr lang="en-US" altLang="zh-CN" dirty="0"/>
              <a:t>B</a:t>
            </a:r>
            <a:r>
              <a:rPr lang="zh-CN" altLang="en-US" dirty="0"/>
              <a:t>、由两个与非门交叉连接而成的低电平输入有效型</a:t>
            </a:r>
            <a:r>
              <a:rPr lang="en-US" altLang="zh-CN" dirty="0"/>
              <a:t>RS</a:t>
            </a:r>
            <a:r>
              <a:rPr lang="zh-CN" altLang="en-US" dirty="0"/>
              <a:t>触发器。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758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827A66A5-0FCE-48AE-95DF-5B97E90D750B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机械开关的特点：当开关从一个位置扳到另一个位置时，在固定接触之前会发生数次物理震动或抖动。虽然时间间隔非常短暂，但它们还可以产生瞬间电源峰值而形成“毛刺”脉冲，影响脉冲识别。</a:t>
            </a:r>
            <a:endParaRPr lang="zh-CN" altLang="en-US" dirty="0"/>
          </a:p>
          <a:p>
            <a:r>
              <a:rPr lang="en-US" altLang="zh-CN" dirty="0"/>
              <a:t>(1)R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  <a:r>
              <a:rPr lang="zh-CN" altLang="en-US" dirty="0"/>
              <a:t>上拉，无外来信号时处于高电平（与非门构成，低有效），保持原有状态。</a:t>
            </a:r>
            <a:endParaRPr lang="zh-CN" altLang="en-US" dirty="0"/>
          </a:p>
          <a:p>
            <a:r>
              <a:rPr lang="zh-CN" altLang="en-US" dirty="0"/>
              <a:t>   初始假设：开关接</a:t>
            </a:r>
            <a:r>
              <a:rPr lang="en-US" altLang="zh-CN" dirty="0"/>
              <a:t>A</a:t>
            </a:r>
            <a:r>
              <a:rPr lang="zh-CN" altLang="en-US" dirty="0"/>
              <a:t>（低电平），即</a:t>
            </a:r>
            <a:r>
              <a:rPr lang="en-US" altLang="zh-CN" dirty="0"/>
              <a:t>R=0</a:t>
            </a:r>
            <a:r>
              <a:rPr lang="zh-CN" altLang="en-US" dirty="0"/>
              <a:t>，则</a:t>
            </a:r>
            <a:r>
              <a:rPr lang="en-US" altLang="zh-CN" dirty="0"/>
              <a:t>Q=0</a:t>
            </a:r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开关从</a:t>
            </a:r>
            <a:r>
              <a:rPr lang="en-US" altLang="zh-CN" dirty="0"/>
              <a:t>A</a:t>
            </a:r>
            <a:r>
              <a:rPr lang="zh-CN" altLang="en-US" dirty="0"/>
              <a:t>打向</a:t>
            </a:r>
            <a:r>
              <a:rPr lang="en-US" altLang="zh-CN" dirty="0"/>
              <a:t>B</a:t>
            </a:r>
            <a:r>
              <a:rPr lang="zh-CN" altLang="en-US" dirty="0"/>
              <a:t>（即</a:t>
            </a:r>
            <a:r>
              <a:rPr lang="en-US" altLang="zh-CN" dirty="0"/>
              <a:t>S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产生抖动，遇到第一个低电平，</a:t>
            </a:r>
            <a:r>
              <a:rPr lang="en-US" altLang="zh-CN" dirty="0"/>
              <a:t>Q</a:t>
            </a:r>
            <a:r>
              <a:rPr lang="zh-CN" altLang="en-US" dirty="0"/>
              <a:t>被置</a:t>
            </a:r>
            <a:r>
              <a:rPr lang="en-US" altLang="zh-CN" dirty="0"/>
              <a:t>1</a:t>
            </a:r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改变也不会改变</a:t>
            </a:r>
            <a:r>
              <a:rPr lang="en-US" altLang="zh-CN" dirty="0"/>
              <a:t>Q</a:t>
            </a:r>
            <a:r>
              <a:rPr lang="zh-CN" altLang="en-US" dirty="0"/>
              <a:t>（</a:t>
            </a:r>
            <a:r>
              <a:rPr lang="en-US" altLang="zh-CN" dirty="0"/>
              <a:t>SR=01</a:t>
            </a:r>
            <a:r>
              <a:rPr lang="zh-CN" altLang="en-US" dirty="0"/>
              <a:t>，置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SR=11</a:t>
            </a:r>
            <a:r>
              <a:rPr lang="zh-CN" altLang="en-US" dirty="0"/>
              <a:t>，保持），</a:t>
            </a:r>
            <a:r>
              <a:rPr lang="en-US" altLang="zh-CN" dirty="0"/>
              <a:t>Q</a:t>
            </a:r>
            <a:r>
              <a:rPr lang="zh-CN" altLang="en-US" dirty="0"/>
              <a:t>稳定输出</a:t>
            </a:r>
            <a:r>
              <a:rPr lang="en-US" altLang="zh-CN" dirty="0"/>
              <a:t>1.</a:t>
            </a:r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开关从</a:t>
            </a:r>
            <a:r>
              <a:rPr lang="en-US" altLang="zh-CN" dirty="0"/>
              <a:t>B</a:t>
            </a:r>
            <a:r>
              <a:rPr lang="zh-CN" altLang="en-US" dirty="0"/>
              <a:t>打向</a:t>
            </a:r>
            <a:r>
              <a:rPr lang="en-US" altLang="zh-CN" dirty="0"/>
              <a:t>A</a:t>
            </a:r>
            <a:r>
              <a:rPr lang="zh-CN" altLang="en-US" dirty="0"/>
              <a:t>（即</a:t>
            </a:r>
            <a:r>
              <a:rPr lang="en-US" altLang="zh-CN" dirty="0"/>
              <a:t>R</a:t>
            </a:r>
            <a:r>
              <a:rPr lang="zh-CN" altLang="en-US" dirty="0"/>
              <a:t>），产生抖动，遇到第一个低电平，</a:t>
            </a:r>
            <a:r>
              <a:rPr lang="en-US" altLang="zh-CN" dirty="0"/>
              <a:t>Q</a:t>
            </a:r>
            <a:r>
              <a:rPr lang="zh-CN" altLang="en-US" dirty="0"/>
              <a:t>被置</a:t>
            </a:r>
            <a:r>
              <a:rPr lang="en-US" altLang="zh-CN" dirty="0"/>
              <a:t>0</a:t>
            </a:r>
            <a:endParaRPr lang="en-US" altLang="zh-CN" dirty="0"/>
          </a:p>
          <a:p>
            <a:r>
              <a:rPr lang="en-US" altLang="zh-CN" dirty="0"/>
              <a:t>(5) R</a:t>
            </a:r>
            <a:r>
              <a:rPr lang="zh-CN" altLang="en-US" dirty="0"/>
              <a:t>改变也不会改变</a:t>
            </a:r>
            <a:r>
              <a:rPr lang="en-US" altLang="zh-CN" dirty="0"/>
              <a:t>Q</a:t>
            </a:r>
            <a:r>
              <a:rPr lang="zh-CN" altLang="en-US" dirty="0"/>
              <a:t>（</a:t>
            </a:r>
            <a:r>
              <a:rPr lang="en-US" altLang="zh-CN" dirty="0"/>
              <a:t>SR=10</a:t>
            </a:r>
            <a:r>
              <a:rPr lang="zh-CN" altLang="en-US" dirty="0"/>
              <a:t>，置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SR=11</a:t>
            </a:r>
            <a:r>
              <a:rPr lang="zh-CN" altLang="en-US" dirty="0"/>
              <a:t>，保持），</a:t>
            </a:r>
            <a:r>
              <a:rPr lang="en-US" altLang="zh-CN" dirty="0"/>
              <a:t>Q</a:t>
            </a:r>
            <a:r>
              <a:rPr lang="zh-CN" altLang="en-US" dirty="0"/>
              <a:t>稳定输出</a:t>
            </a:r>
            <a:r>
              <a:rPr lang="en-US" altLang="zh-CN" dirty="0"/>
              <a:t>0.</a:t>
            </a:r>
            <a:endParaRPr lang="zh-CN" altLang="en-US" dirty="0"/>
          </a:p>
        </p:txBody>
      </p:sp>
      <p:sp>
        <p:nvSpPr>
          <p:cNvPr id="7270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8F9C26CC-610B-4EDC-BBB6-F822CAB6C909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  为了克服基本</a:t>
            </a:r>
            <a:r>
              <a:rPr lang="en-US" altLang="zh-CN" dirty="0"/>
              <a:t>RS</a:t>
            </a:r>
            <a:r>
              <a:rPr lang="zh-CN" altLang="en-US" dirty="0"/>
              <a:t>触发器直接控制的缺点，在基本</a:t>
            </a:r>
            <a:r>
              <a:rPr lang="en-US" altLang="zh-CN" dirty="0"/>
              <a:t>RS</a:t>
            </a:r>
            <a:r>
              <a:rPr lang="zh-CN" altLang="en-US" dirty="0"/>
              <a:t>触发器基础上增加两个控制门和一个时钟脉冲信号，是触发器采用同步控制。</a:t>
            </a:r>
            <a:endParaRPr lang="zh-CN" altLang="en-US" dirty="0"/>
          </a:p>
          <a:p>
            <a:r>
              <a:rPr lang="zh-CN" altLang="en-US" dirty="0"/>
              <a:t>   同步：只有在时钟脉冲（简称时钟，用</a:t>
            </a:r>
            <a:r>
              <a:rPr lang="en-US" altLang="zh-CN" dirty="0"/>
              <a:t>CP</a:t>
            </a:r>
            <a:r>
              <a:rPr lang="zh-CN" altLang="en-US" dirty="0"/>
              <a:t>或</a:t>
            </a:r>
            <a:r>
              <a:rPr lang="en-US" altLang="zh-CN" dirty="0"/>
              <a:t>CLK</a:t>
            </a:r>
            <a:r>
              <a:rPr lang="zh-CN" altLang="en-US" dirty="0"/>
              <a:t>表示）信号到来时触发器的输出才会改变，即触发器输出的改变与时钟同步。</a:t>
            </a:r>
            <a:endParaRPr lang="zh-CN" altLang="en-US" dirty="0"/>
          </a:p>
          <a:p>
            <a:r>
              <a:rPr lang="zh-CN" altLang="en-US" dirty="0"/>
              <a:t>   这种具备时钟信号控制电路的</a:t>
            </a:r>
            <a:r>
              <a:rPr lang="en-US" altLang="zh-CN" dirty="0"/>
              <a:t>RS</a:t>
            </a:r>
            <a:r>
              <a:rPr lang="zh-CN" altLang="en-US" dirty="0"/>
              <a:t>触发器称为钟控</a:t>
            </a:r>
            <a:r>
              <a:rPr lang="en-US" altLang="zh-CN" dirty="0"/>
              <a:t>RS</a:t>
            </a:r>
            <a:r>
              <a:rPr lang="zh-CN" altLang="en-US" dirty="0"/>
              <a:t>触发器。</a:t>
            </a:r>
            <a:endParaRPr lang="zh-CN" altLang="en-US" dirty="0"/>
          </a:p>
          <a:p>
            <a:r>
              <a:rPr lang="en-US" altLang="zh-CN" dirty="0"/>
              <a:t>G1</a:t>
            </a:r>
            <a:r>
              <a:rPr lang="zh-CN" altLang="en-US" dirty="0"/>
              <a:t>、</a:t>
            </a:r>
            <a:r>
              <a:rPr lang="en-US" altLang="zh-CN" dirty="0"/>
              <a:t>G2</a:t>
            </a:r>
            <a:r>
              <a:rPr lang="zh-CN" altLang="en-US" dirty="0"/>
              <a:t>组成控制门，</a:t>
            </a:r>
            <a:r>
              <a:rPr lang="en-US" altLang="zh-CN" dirty="0"/>
              <a:t>G3</a:t>
            </a:r>
            <a:r>
              <a:rPr lang="zh-CN" altLang="en-US" dirty="0"/>
              <a:t>、</a:t>
            </a:r>
            <a:r>
              <a:rPr lang="en-US" altLang="zh-CN" dirty="0"/>
              <a:t>G4</a:t>
            </a:r>
            <a:r>
              <a:rPr lang="zh-CN" altLang="en-US" dirty="0"/>
              <a:t>组成基本</a:t>
            </a:r>
            <a:r>
              <a:rPr lang="en-US" altLang="zh-CN" dirty="0"/>
              <a:t>RS</a:t>
            </a:r>
            <a:r>
              <a:rPr lang="zh-CN" altLang="en-US" dirty="0"/>
              <a:t>触发器。时钟信号通过控制门控制输入信号</a:t>
            </a:r>
            <a:r>
              <a:rPr lang="en-US" altLang="zh-CN" dirty="0"/>
              <a:t>R S</a:t>
            </a:r>
            <a:r>
              <a:rPr lang="zh-CN" altLang="en-US" dirty="0"/>
              <a:t>进入</a:t>
            </a:r>
            <a:r>
              <a:rPr lang="en-US" altLang="zh-CN" dirty="0"/>
              <a:t>G3</a:t>
            </a:r>
            <a:r>
              <a:rPr lang="zh-CN" altLang="en-US" dirty="0"/>
              <a:t>和</a:t>
            </a:r>
            <a:r>
              <a:rPr lang="en-US" altLang="zh-CN" dirty="0"/>
              <a:t>G4</a:t>
            </a:r>
            <a:r>
              <a:rPr lang="zh-CN" altLang="en-US" dirty="0"/>
              <a:t>门的输入端。</a:t>
            </a:r>
            <a:endParaRPr lang="zh-CN" altLang="en-US" dirty="0"/>
          </a:p>
        </p:txBody>
      </p:sp>
      <p:sp>
        <p:nvSpPr>
          <p:cNvPr id="6861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BA1AFEED-E7A0-4085-921B-5152FC79728B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根据真值表分析电路功能</a:t>
            </a:r>
            <a:endParaRPr lang="zh-CN" altLang="en-US"/>
          </a:p>
        </p:txBody>
      </p:sp>
      <p:sp>
        <p:nvSpPr>
          <p:cNvPr id="6963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E587EA8E-CA8D-4A9B-AEFE-97C459FCAC30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状态转换真值表：触发器在每次时钟脉冲触发后产生的新状态（次态）不仅与输入信号有关，还与触发器在每次时钟脉冲触发前的的状态（现态）有关，把这种含有现态和次态变量的真值表叫做触发器的状态转换真值表。</a:t>
            </a:r>
            <a:endParaRPr lang="zh-CN" altLang="en-US" dirty="0"/>
          </a:p>
        </p:txBody>
      </p:sp>
      <p:sp>
        <p:nvSpPr>
          <p:cNvPr id="706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68923859-FCCB-4AAC-8829-C47C1EE90956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02"/>
            <a:ext cx="12192000" cy="6012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25" y="466537"/>
            <a:ext cx="428625" cy="41148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  <a:endParaRPr kumimoji="1" lang="zh-CN" altLang="en-US" sz="1800" dirty="0">
              <a:solidFill>
                <a:srgbClr val="005286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55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1404937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1927761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27"/>
            <a:ext cx="520730" cy="568637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039763" y="4155301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5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031296" y="2905971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022829" y="2351187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0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022829" y="546654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2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2988961" y="669371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FE63-FEA0-4DE4-80B6-8774D9D5449E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10ED-CF20-488C-8FB3-80930285F287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92EA-04FC-483D-940F-A8408E3C94A3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266F-F4E5-4F28-83FD-FF147C9584A2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B725-13D9-46A6-B64A-096FD166235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EC16-55EC-4DAC-BD35-FE5518A9D232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D064-3312-454A-8F80-293D824D743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8B71-3AF6-4AE7-A1F5-F6ECD0C782E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02"/>
            <a:ext cx="12192000" cy="6012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25" y="466537"/>
            <a:ext cx="428625" cy="41148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  <a:endParaRPr kumimoji="1" lang="zh-CN" altLang="en-US" sz="1800" dirty="0">
              <a:solidFill>
                <a:srgbClr val="005286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55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1404937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49"/>
            <a:ext cx="3451194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7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  <p:sp>
        <p:nvSpPr>
          <p:cNvPr id="4" name="椭圆 3"/>
          <p:cNvSpPr/>
          <p:nvPr userDrawn="1"/>
        </p:nvSpPr>
        <p:spPr>
          <a:xfrm rot="16200000" flipV="1">
            <a:off x="4173739" y="3626413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49"/>
            <a:ext cx="3451194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7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  <p:sp>
        <p:nvSpPr>
          <p:cNvPr id="4" name="椭圆 3"/>
          <p:cNvSpPr/>
          <p:nvPr userDrawn="1"/>
        </p:nvSpPr>
        <p:spPr>
          <a:xfrm rot="16200000" flipV="1">
            <a:off x="4173739" y="3626413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3129782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061043" y="2586629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61042" y="1892083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4052575" y="1337299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4108" y="78251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1042" y="328428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044108" y="389787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10240" y="5125040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010240" y="5738624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3993306" y="635220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4031769" y="23817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380915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686369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3131585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576801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5078574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692158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305742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919326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28847" y="2016253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20450" y="1456286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82931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1927761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27"/>
            <a:ext cx="520730" cy="568637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039763" y="4155301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5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031296" y="2905971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022829" y="2351187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0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022829" y="546654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2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2988961" y="669371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3129782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061043" y="2586629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61042" y="1892083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4052575" y="1337299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4108" y="78251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1042" y="328428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044108" y="389787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10240" y="5125040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380915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686369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3131585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576801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5078574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692158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305742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919326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3936348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076110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381564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2826780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271996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4773769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387353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000937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614521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5E80-6D57-40C0-8321-F585AEFD3BB0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78917-D219-45DE-A364-CEA05C2FA2C0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703A-718F-435E-8049-BA9F0A724AA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0CE86-10C7-4529-8409-AD27F9F01C4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8.png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2.pn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6.png"/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9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42.emf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6.png"/><Relationship Id="rId2" Type="http://schemas.openxmlformats.org/officeDocument/2006/relationships/tags" Target="../tags/tag20.xml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tags" Target="../tags/tag21.xml"/><Relationship Id="rId2" Type="http://schemas.openxmlformats.org/officeDocument/2006/relationships/image" Target="../media/image57.jpeg"/><Relationship Id="rId1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1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70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68.png"/><Relationship Id="rId2" Type="http://schemas.openxmlformats.org/officeDocument/2006/relationships/oleObject" Target="../embeddings/oleObject5.bin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4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9.png"/><Relationship Id="rId2" Type="http://schemas.openxmlformats.org/officeDocument/2006/relationships/image" Target="../media/image75.png"/><Relationship Id="rId1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81.png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78.png"/><Relationship Id="rId1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1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9.png"/><Relationship Id="rId1" Type="http://schemas.openxmlformats.org/officeDocument/2006/relationships/image" Target="../media/image1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0.png"/><Relationship Id="rId1" Type="http://schemas.openxmlformats.org/officeDocument/2006/relationships/image" Target="../media/image1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3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1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4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15.png"/><Relationship Id="rId1" Type="http://schemas.openxmlformats.org/officeDocument/2006/relationships/image" Target="../media/image13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1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877317" y="3169249"/>
            <a:ext cx="3451194" cy="8036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第 </a:t>
            </a:r>
            <a:r>
              <a:rPr lang="en-US" altLang="zh-CN" dirty="0"/>
              <a:t>5 </a:t>
            </a:r>
            <a:r>
              <a:rPr lang="zh-CN" altLang="en-US" dirty="0"/>
              <a:t>章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582471" y="3674656"/>
            <a:ext cx="5932436" cy="793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触发器及含触发器的</a:t>
            </a:r>
            <a:r>
              <a:rPr lang="en-US" altLang="zh-CN" dirty="0"/>
              <a:t>PLD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Rectangle 68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19" name="Rectangle 7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5" name="Rectangle 68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42612" t="6781" r="-81"/>
          <a:stretch>
            <a:fillRect/>
          </a:stretch>
        </p:blipFill>
        <p:spPr>
          <a:xfrm>
            <a:off x="1271523" y="2122891"/>
            <a:ext cx="5791048" cy="2569176"/>
          </a:xfrm>
          <a:prstGeom prst="rect">
            <a:avLst/>
          </a:prstGeom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679037" y="2807314"/>
            <a:ext cx="38099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功能表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1218" t="5641" r="60367"/>
          <a:stretch>
            <a:fillRect/>
          </a:stretch>
        </p:blipFill>
        <p:spPr>
          <a:xfrm>
            <a:off x="7416231" y="924202"/>
            <a:ext cx="2988347" cy="2879035"/>
          </a:xfrm>
          <a:prstGeom prst="rect">
            <a:avLst/>
          </a:prstGeom>
        </p:spPr>
      </p:pic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994524" y="5043627"/>
            <a:ext cx="553998" cy="167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状态转换图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50000" t="19416" r="8696"/>
          <a:stretch>
            <a:fillRect/>
          </a:stretch>
        </p:blipFill>
        <p:spPr>
          <a:xfrm>
            <a:off x="7274067" y="4185796"/>
            <a:ext cx="3152692" cy="2285171"/>
          </a:xfrm>
          <a:prstGeom prst="rect">
            <a:avLst/>
          </a:prstGeom>
        </p:spPr>
      </p:pic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10519982" y="1004498"/>
            <a:ext cx="47651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状态转换真值表 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0494866" y="4300414"/>
            <a:ext cx="553998" cy="1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激励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驱动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表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42" y="5009245"/>
            <a:ext cx="4712616" cy="1505843"/>
          </a:xfrm>
          <a:prstGeom prst="rect">
            <a:avLst/>
          </a:prstGeom>
        </p:spPr>
      </p:pic>
      <p:sp>
        <p:nvSpPr>
          <p:cNvPr id="22" name="圆角矩形 1"/>
          <p:cNvSpPr/>
          <p:nvPr/>
        </p:nvSpPr>
        <p:spPr>
          <a:xfrm>
            <a:off x="-348344" y="516695"/>
            <a:ext cx="502511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765133" y="1445567"/>
            <a:ext cx="4241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与非门组成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297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的功能描述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8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425870" y="3555558"/>
            <a:ext cx="38099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400" b="1" dirty="0">
                <a:latin typeface="宋体" panose="02010600030101010101" pitchFamily="2" charset="-122"/>
              </a:rPr>
              <a:t>波形图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2" y="2310823"/>
            <a:ext cx="7657240" cy="3974937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 flipV="1">
            <a:off x="3452834" y="2915937"/>
            <a:ext cx="0" cy="2960988"/>
          </a:xfrm>
          <a:prstGeom prst="line">
            <a:avLst/>
          </a:prstGeom>
          <a:noFill/>
          <a:ln w="38100">
            <a:solidFill>
              <a:schemeClr val="accent6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>
          <a:xfrm flipV="1">
            <a:off x="6290194" y="2954037"/>
            <a:ext cx="0" cy="2960988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>
          <a:xfrm flipV="1">
            <a:off x="4862534" y="2310823"/>
            <a:ext cx="0" cy="3632777"/>
          </a:xfrm>
          <a:prstGeom prst="line">
            <a:avLst/>
          </a:prstGeom>
          <a:noFill/>
          <a:ln w="38100">
            <a:solidFill>
              <a:schemeClr val="accent6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>
          <a:xfrm flipV="1">
            <a:off x="4176734" y="2915937"/>
            <a:ext cx="0" cy="2960988"/>
          </a:xfrm>
          <a:prstGeom prst="line">
            <a:avLst/>
          </a:prstGeom>
          <a:noFill/>
          <a:ln w="38100">
            <a:solidFill>
              <a:schemeClr val="accent6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V="1">
            <a:off x="6985519" y="2954037"/>
            <a:ext cx="0" cy="2960988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/>
        </p:nvCxnSpPr>
        <p:spPr>
          <a:xfrm flipV="1">
            <a:off x="5594869" y="2973087"/>
            <a:ext cx="0" cy="2960988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56"/>
          <p:cNvSpPr>
            <a:spLocks noChangeArrowheads="1"/>
          </p:cNvSpPr>
          <p:nvPr/>
        </p:nvSpPr>
        <p:spPr bwMode="auto">
          <a:xfrm>
            <a:off x="5522314" y="5869560"/>
            <a:ext cx="803425" cy="46166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Times New Roman" panose="02020603050405020304" pitchFamily="18" charset="0"/>
              </a:rPr>
              <a:t>强制</a:t>
            </a:r>
            <a:endParaRPr kumimoji="1" lang="en-US" altLang="zh-CN" sz="2400" b="1" baseline="-25000" dirty="0">
              <a:solidFill>
                <a:schemeClr val="accent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263032" y="5858470"/>
            <a:ext cx="803425" cy="46166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不定</a:t>
            </a:r>
            <a:endParaRPr kumimoji="1" lang="en-US" altLang="zh-CN" sz="24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3662086" y="2559074"/>
            <a:ext cx="428819" cy="27306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3662085" y="3419028"/>
            <a:ext cx="428819" cy="27306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4309988" y="2559074"/>
            <a:ext cx="428819" cy="27306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4309987" y="3419028"/>
            <a:ext cx="428819" cy="27306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auto">
          <a:xfrm>
            <a:off x="3523123" y="5915025"/>
            <a:ext cx="647934" cy="46166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4"/>
                </a:solidFill>
                <a:latin typeface="Times New Roman" panose="02020603050405020304" pitchFamily="18" charset="0"/>
              </a:rPr>
              <a:t>置</a:t>
            </a:r>
            <a:r>
              <a:rPr kumimoji="1" lang="en-US" altLang="zh-CN" sz="2400" b="1" dirty="0">
                <a:solidFill>
                  <a:schemeClr val="accent4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1" baseline="-25000" dirty="0">
              <a:solidFill>
                <a:schemeClr val="accent4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Rectangle 56"/>
          <p:cNvSpPr>
            <a:spLocks noChangeArrowheads="1"/>
          </p:cNvSpPr>
          <p:nvPr/>
        </p:nvSpPr>
        <p:spPr bwMode="auto">
          <a:xfrm>
            <a:off x="4140876" y="5895975"/>
            <a:ext cx="803425" cy="46166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保持</a:t>
            </a:r>
            <a:endParaRPr kumimoji="1" lang="en-US" altLang="zh-CN" sz="2400" b="1" baseline="-25000" dirty="0">
              <a:solidFill>
                <a:schemeClr val="accent5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765133" y="1445567"/>
            <a:ext cx="4241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与非门组成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1"/>
          <p:cNvSpPr/>
          <p:nvPr/>
        </p:nvSpPr>
        <p:spPr>
          <a:xfrm>
            <a:off x="-348344" y="516695"/>
            <a:ext cx="502511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297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的功能描述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43413" y="2568599"/>
            <a:ext cx="428819" cy="27306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043412" y="3428553"/>
            <a:ext cx="428819" cy="273060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56"/>
          <p:cNvSpPr>
            <a:spLocks noChangeArrowheads="1"/>
          </p:cNvSpPr>
          <p:nvPr/>
        </p:nvSpPr>
        <p:spPr bwMode="auto">
          <a:xfrm>
            <a:off x="4932822" y="5876925"/>
            <a:ext cx="647934" cy="46166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复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b="1" baseline="-25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3" grpId="0"/>
      <p:bldP spid="5" grpId="0" animBg="1"/>
      <p:bldP spid="25" grpId="0" animBg="1"/>
      <p:bldP spid="26" grpId="0" animBg="1"/>
      <p:bldP spid="27" grpId="0" animBg="1"/>
      <p:bldP spid="28" grpId="0"/>
      <p:bldP spid="33" grpId="0"/>
      <p:bldP spid="8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TextBox 4"/>
          <p:cNvSpPr txBox="1">
            <a:spLocks noChangeArrowheads="1"/>
          </p:cNvSpPr>
          <p:nvPr/>
        </p:nvSpPr>
        <p:spPr bwMode="auto">
          <a:xfrm>
            <a:off x="4484649" y="1361394"/>
            <a:ext cx="3048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</a:rPr>
              <a:t>机械开关消抖电路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9702" name="矩形 57"/>
          <p:cNvSpPr>
            <a:spLocks noChangeArrowheads="1"/>
          </p:cNvSpPr>
          <p:nvPr/>
        </p:nvSpPr>
        <p:spPr bwMode="auto">
          <a:xfrm>
            <a:off x="6400792" y="2209800"/>
            <a:ext cx="533400" cy="3276600"/>
          </a:xfrm>
          <a:prstGeom prst="rect">
            <a:avLst/>
          </a:prstGeom>
          <a:noFill/>
          <a:ln w="50800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703" name="矩形 60"/>
          <p:cNvSpPr>
            <a:spLocks noChangeArrowheads="1"/>
          </p:cNvSpPr>
          <p:nvPr/>
        </p:nvSpPr>
        <p:spPr bwMode="auto">
          <a:xfrm>
            <a:off x="6923228" y="2209800"/>
            <a:ext cx="457200" cy="3276600"/>
          </a:xfrm>
          <a:prstGeom prst="rect">
            <a:avLst/>
          </a:prstGeom>
          <a:noFill/>
          <a:ln w="50800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704" name="矩形 61"/>
          <p:cNvSpPr>
            <a:spLocks noChangeArrowheads="1"/>
          </p:cNvSpPr>
          <p:nvPr/>
        </p:nvSpPr>
        <p:spPr bwMode="auto">
          <a:xfrm>
            <a:off x="7391366" y="2209800"/>
            <a:ext cx="914434" cy="3276600"/>
          </a:xfrm>
          <a:prstGeom prst="rect">
            <a:avLst/>
          </a:prstGeom>
          <a:noFill/>
          <a:ln w="50800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705" name="矩形 62"/>
          <p:cNvSpPr>
            <a:spLocks noChangeArrowheads="1"/>
          </p:cNvSpPr>
          <p:nvPr/>
        </p:nvSpPr>
        <p:spPr bwMode="auto">
          <a:xfrm>
            <a:off x="8305800" y="2209800"/>
            <a:ext cx="457200" cy="3276600"/>
          </a:xfrm>
          <a:prstGeom prst="rect">
            <a:avLst/>
          </a:prstGeom>
          <a:noFill/>
          <a:ln w="50800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706" name="矩形 63"/>
          <p:cNvSpPr>
            <a:spLocks noChangeArrowheads="1"/>
          </p:cNvSpPr>
          <p:nvPr/>
        </p:nvSpPr>
        <p:spPr bwMode="auto">
          <a:xfrm>
            <a:off x="8763000" y="2209800"/>
            <a:ext cx="685800" cy="3276600"/>
          </a:xfrm>
          <a:prstGeom prst="rect">
            <a:avLst/>
          </a:prstGeom>
          <a:noFill/>
          <a:ln w="50800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3020" name="Rectangle 13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3021" name="矩形 13"/>
          <p:cNvSpPr>
            <a:spLocks noChangeArrowheads="1"/>
          </p:cNvSpPr>
          <p:nvPr/>
        </p:nvSpPr>
        <p:spPr bwMode="auto">
          <a:xfrm>
            <a:off x="2146300" y="2209800"/>
            <a:ext cx="3721100" cy="32766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348947"/>
            <a:ext cx="7334124" cy="3292125"/>
          </a:xfrm>
          <a:prstGeom prst="rect">
            <a:avLst/>
          </a:prstGeom>
        </p:spPr>
      </p:pic>
      <p:sp>
        <p:nvSpPr>
          <p:cNvPr id="15" name="圆角矩形 1"/>
          <p:cNvSpPr/>
          <p:nvPr/>
        </p:nvSpPr>
        <p:spPr>
          <a:xfrm>
            <a:off x="-348344" y="516695"/>
            <a:ext cx="42916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zh-CN" sz="2800" b="1" kern="1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en-US" altLang="zh-CN" sz="2800" b="1" kern="1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lang="zh-CN" altLang="zh-CN" sz="2800" b="1" kern="1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触发器的应用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 autoUpdateAnimBg="0"/>
      <p:bldP spid="29703" grpId="0" animBg="1" autoUpdateAnimBg="0"/>
      <p:bldP spid="29704" grpId="0" animBg="1" autoUpdateAnimBg="0"/>
      <p:bldP spid="29705" grpId="0" animBg="1" autoUpdateAnimBg="0"/>
      <p:bldP spid="29706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Rectangle 6"/>
          <p:cNvSpPr>
            <a:spLocks noChangeArrowheads="1"/>
          </p:cNvSpPr>
          <p:nvPr/>
        </p:nvSpPr>
        <p:spPr bwMode="auto">
          <a:xfrm>
            <a:off x="3150630" y="2123878"/>
            <a:ext cx="5628717" cy="4633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</a:rPr>
              <a:t>电路简单，是构成各种触发器的基础。 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37897" name="Rectangle 7"/>
          <p:cNvSpPr>
            <a:spLocks noChangeArrowheads="1"/>
          </p:cNvSpPr>
          <p:nvPr/>
        </p:nvSpPr>
        <p:spPr bwMode="auto">
          <a:xfrm>
            <a:off x="3150630" y="3422809"/>
            <a:ext cx="6234197" cy="4633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00"/>
                </a:solidFill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</a:rPr>
              <a:t>输出受输入信号直接控制，不能定时控制。 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37898" name="Rectangle 8"/>
          <p:cNvSpPr>
            <a:spLocks noChangeArrowheads="1"/>
          </p:cNvSpPr>
          <p:nvPr/>
        </p:nvSpPr>
        <p:spPr bwMode="auto">
          <a:xfrm>
            <a:off x="3150630" y="4499971"/>
            <a:ext cx="2622020" cy="4633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00"/>
                </a:solidFill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</a:rPr>
              <a:t>有约束条件。 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6934200" y="4876800"/>
            <a:ext cx="3429000" cy="990600"/>
          </a:xfrm>
          <a:prstGeom prst="wedgeRoundRectCallout">
            <a:avLst>
              <a:gd name="adj1" fmla="val -51037"/>
              <a:gd name="adj2" fmla="val -108370"/>
              <a:gd name="adj3" fmla="val 16667"/>
            </a:avLst>
          </a:prstGeom>
          <a:solidFill>
            <a:srgbClr val="CCFF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cs typeface="Times New Roman" panose="02020603050405020304" pitchFamily="18" charset="0"/>
              </a:rPr>
              <a:t>输入与输出是“透明”的，抗干扰能力差。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1" name="圆角矩形 1"/>
          <p:cNvSpPr/>
          <p:nvPr/>
        </p:nvSpPr>
        <p:spPr>
          <a:xfrm>
            <a:off x="-348343" y="516695"/>
            <a:ext cx="504416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08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触发器的优缺点</a:t>
            </a:r>
            <a:endParaRPr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8131" y="2126105"/>
            <a:ext cx="1380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endParaRPr kumimoji="1" lang="zh-CN" altLang="en-US" sz="26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8131" y="3452608"/>
            <a:ext cx="1748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  <a:endParaRPr kumimoji="1" lang="zh-CN" altLang="en-US" sz="2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6" grpId="0"/>
      <p:bldP spid="37897" grpId="0"/>
      <p:bldP spid="37898" grpId="0"/>
      <p:bldP spid="9" grpId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344" y="1292146"/>
            <a:ext cx="8972767" cy="518583"/>
          </a:xfrm>
        </p:spPr>
        <p:txBody>
          <a:bodyPr>
            <a:normAutofit/>
          </a:bodyPr>
          <a:lstStyle/>
          <a:p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61044" y="750258"/>
            <a:ext cx="9002039" cy="477728"/>
          </a:xfrm>
        </p:spPr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075675" y="5096720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5.7 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</a:t>
            </a:r>
            <a:endParaRPr kumimoji="1" lang="zh-CN" altLang="en-US" dirty="0">
              <a:solidFill>
                <a:srgbClr val="00528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061037" y="4533112"/>
            <a:ext cx="9002041" cy="47042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 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solidFill>
                <a:srgbClr val="00528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055734" y="1833533"/>
            <a:ext cx="9002039" cy="470429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RS</a:t>
            </a:r>
            <a:r>
              <a:rPr kumimoji="1" lang="zh-CN" altLang="en-US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</a:t>
            </a:r>
            <a:endParaRPr kumimoji="1" lang="zh-CN" altLang="en-US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4046402" y="2567203"/>
            <a:ext cx="9002039" cy="470429"/>
          </a:xfrm>
        </p:spPr>
        <p:txBody>
          <a:bodyPr>
            <a:noAutofit/>
          </a:bodyPr>
          <a:lstStyle/>
          <a:p>
            <a:r>
              <a:rPr kumimoji="1" lang="en-US" altLang="zh-CN" sz="2800" b="1" dirty="0">
                <a:solidFill>
                  <a:srgbClr val="427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sz="2800" b="1" dirty="0">
                <a:solidFill>
                  <a:srgbClr val="427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sz="2800" b="1" dirty="0">
              <a:solidFill>
                <a:srgbClr val="427C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61042" y="3401693"/>
            <a:ext cx="5408925" cy="51858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061042" y="3985834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2"/>
          <p:cNvGrpSpPr/>
          <p:nvPr/>
        </p:nvGrpSpPr>
        <p:grpSpPr bwMode="auto">
          <a:xfrm>
            <a:off x="5676900" y="2664450"/>
            <a:ext cx="2667000" cy="2219325"/>
            <a:chOff x="0" y="0"/>
            <a:chExt cx="2667000" cy="2219325"/>
          </a:xfrm>
        </p:grpSpPr>
        <p:pic>
          <p:nvPicPr>
            <p:cNvPr id="615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21" r="39265" b="14651"/>
            <a:stretch>
              <a:fillRect/>
            </a:stretch>
          </p:blipFill>
          <p:spPr bwMode="auto">
            <a:xfrm>
              <a:off x="0" y="0"/>
              <a:ext cx="2667000" cy="221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0" name="TextBox 23"/>
            <p:cNvSpPr txBox="1">
              <a:spLocks noChangeArrowheads="1"/>
            </p:cNvSpPr>
            <p:nvPr/>
          </p:nvSpPr>
          <p:spPr bwMode="auto">
            <a:xfrm>
              <a:off x="533400" y="1524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cs typeface="Times New Roman" panose="02020603050405020304" pitchFamily="18" charset="0"/>
                </a:rPr>
                <a:t>G</a:t>
              </a:r>
              <a:r>
                <a:rPr lang="en-US" altLang="zh-CN" b="1" baseline="-25000" dirty="0"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cs typeface="Times New Roman" panose="02020603050405020304" pitchFamily="18" charset="0"/>
              </a:endParaRPr>
            </a:p>
          </p:txBody>
        </p:sp>
        <p:sp>
          <p:nvSpPr>
            <p:cNvPr id="6161" name="TextBox 8"/>
            <p:cNvSpPr txBox="1">
              <a:spLocks noChangeArrowheads="1"/>
            </p:cNvSpPr>
            <p:nvPr/>
          </p:nvSpPr>
          <p:spPr bwMode="auto">
            <a:xfrm>
              <a:off x="533400" y="15240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cs typeface="Times New Roman" panose="02020603050405020304" pitchFamily="18" charset="0"/>
                </a:rPr>
                <a:t>G</a:t>
              </a:r>
              <a:r>
                <a:rPr lang="en-US" altLang="zh-CN" b="1" baseline="-25000" dirty="0"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31"/>
          <p:cNvGrpSpPr/>
          <p:nvPr/>
        </p:nvGrpSpPr>
        <p:grpSpPr bwMode="auto">
          <a:xfrm>
            <a:off x="3390900" y="2664450"/>
            <a:ext cx="2286000" cy="2219325"/>
            <a:chOff x="0" y="0"/>
            <a:chExt cx="2286000" cy="2219325"/>
          </a:xfrm>
        </p:grpSpPr>
        <p:pic>
          <p:nvPicPr>
            <p:cNvPr id="61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30" b="14651"/>
            <a:stretch>
              <a:fillRect/>
            </a:stretch>
          </p:blipFill>
          <p:spPr bwMode="auto">
            <a:xfrm>
              <a:off x="0" y="0"/>
              <a:ext cx="2286000" cy="221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7" name="TextBox 21"/>
            <p:cNvSpPr txBox="1">
              <a:spLocks noChangeArrowheads="1"/>
            </p:cNvSpPr>
            <p:nvPr/>
          </p:nvSpPr>
          <p:spPr bwMode="auto">
            <a:xfrm>
              <a:off x="1295400" y="1524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cs typeface="Times New Roman" panose="02020603050405020304" pitchFamily="18" charset="0"/>
                </a:rPr>
                <a:t>G</a:t>
              </a:r>
              <a:r>
                <a:rPr lang="en-US" altLang="zh-CN" b="1" baseline="-25000" dirty="0">
                  <a:cs typeface="Times New Roman" panose="02020603050405020304" pitchFamily="18" charset="0"/>
                </a:rPr>
                <a:t>1</a:t>
              </a:r>
              <a:endParaRPr lang="zh-CN" altLang="en-US" b="1" baseline="-25000" dirty="0">
                <a:cs typeface="Times New Roman" panose="02020603050405020304" pitchFamily="18" charset="0"/>
              </a:endParaRPr>
            </a:p>
          </p:txBody>
        </p:sp>
        <p:sp>
          <p:nvSpPr>
            <p:cNvPr id="6158" name="TextBox 24"/>
            <p:cNvSpPr txBox="1">
              <a:spLocks noChangeArrowheads="1"/>
            </p:cNvSpPr>
            <p:nvPr/>
          </p:nvSpPr>
          <p:spPr bwMode="auto">
            <a:xfrm>
              <a:off x="1319150" y="1535875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cs typeface="Times New Roman" panose="02020603050405020304" pitchFamily="18" charset="0"/>
                </a:rPr>
                <a:t>G</a:t>
              </a:r>
              <a:r>
                <a:rPr lang="en-US" altLang="zh-CN" b="1" baseline="-25000" dirty="0"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16397" name="Rectangle 4"/>
          <p:cNvSpPr>
            <a:spLocks noChangeArrowheads="1"/>
          </p:cNvSpPr>
          <p:nvPr/>
        </p:nvSpPr>
        <p:spPr bwMode="auto">
          <a:xfrm>
            <a:off x="1353428" y="1485274"/>
            <a:ext cx="8313444" cy="9048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chemeClr val="bg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cs typeface="Times New Roman" panose="02020603050405020304" pitchFamily="18" charset="0"/>
              </a:rPr>
              <a:t>实际工作中，</a:t>
            </a:r>
            <a:r>
              <a:rPr lang="zh-CN" altLang="zh-CN" sz="2400" b="1" dirty="0">
                <a:cs typeface="Times New Roman" panose="02020603050405020304" pitchFamily="18" charset="0"/>
              </a:rPr>
              <a:t>希望输入信号仅作触发器状态转换的方向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zh-CN" sz="2400" b="1" dirty="0">
                <a:cs typeface="Times New Roman" panose="02020603050405020304" pitchFamily="18" charset="0"/>
              </a:rPr>
              <a:t>指引，而何时转换则应由系统中某个</a:t>
            </a:r>
            <a:r>
              <a:rPr lang="zh-CN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时钟信号</a:t>
            </a:r>
            <a:r>
              <a:rPr lang="zh-CN" altLang="zh-CN" sz="2400" b="1" dirty="0">
                <a:cs typeface="Times New Roman" panose="02020603050405020304" pitchFamily="18" charset="0"/>
              </a:rPr>
              <a:t>来控制</a:t>
            </a:r>
            <a:r>
              <a:rPr lang="zh-CN" altLang="en-US" sz="2400" b="1" dirty="0"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6398" name="AutoShape 5"/>
          <p:cNvSpPr>
            <a:spLocks noChangeArrowheads="1"/>
          </p:cNvSpPr>
          <p:nvPr/>
        </p:nvSpPr>
        <p:spPr bwMode="auto">
          <a:xfrm>
            <a:off x="8610600" y="2519799"/>
            <a:ext cx="3048126" cy="1569660"/>
          </a:xfrm>
          <a:prstGeom prst="wedgeRectCallout">
            <a:avLst>
              <a:gd name="adj1" fmla="val -84952"/>
              <a:gd name="adj2" fmla="val -65727"/>
            </a:avLst>
          </a:prstGeom>
          <a:solidFill>
            <a:srgbClr val="CCFF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>
                <a:cs typeface="Times New Roman" panose="02020603050405020304" pitchFamily="18" charset="0"/>
              </a:rPr>
              <a:t> CP(CLK)</a:t>
            </a:r>
            <a:r>
              <a:rPr lang="zh-CN" altLang="en-US" sz="2400" b="1" dirty="0">
                <a:cs typeface="Times New Roman" panose="02020603050405020304" pitchFamily="18" charset="0"/>
              </a:rPr>
              <a:t>即 </a:t>
            </a:r>
            <a:r>
              <a:rPr lang="en-US" altLang="zh-CN" sz="2400" b="1" dirty="0">
                <a:cs typeface="Times New Roman" panose="02020603050405020304" pitchFamily="18" charset="0"/>
              </a:rPr>
              <a:t>Clock Pulse</a:t>
            </a:r>
            <a:r>
              <a:rPr lang="zh-CN" altLang="en-US" sz="2400" b="1" dirty="0">
                <a:cs typeface="Times New Roman" panose="02020603050405020304" pitchFamily="18" charset="0"/>
              </a:rPr>
              <a:t>，它是一串周期和脉宽一定的矩形脉冲。 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6399" name="Text Box 3"/>
          <p:cNvSpPr txBox="1">
            <a:spLocks noChangeArrowheads="1"/>
          </p:cNvSpPr>
          <p:nvPr/>
        </p:nvSpPr>
        <p:spPr bwMode="auto">
          <a:xfrm>
            <a:off x="8270417" y="4459349"/>
            <a:ext cx="2174875" cy="10182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en-US" altLang="zh-CN" sz="2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基本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RS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触发器</a:t>
            </a:r>
            <a:endParaRPr lang="zh-CN" altLang="en-US" sz="2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400" name="Text Box 4"/>
          <p:cNvSpPr txBox="1">
            <a:spLocks noChangeArrowheads="1"/>
          </p:cNvSpPr>
          <p:nvPr/>
        </p:nvSpPr>
        <p:spPr bwMode="auto">
          <a:xfrm>
            <a:off x="1353428" y="4200325"/>
            <a:ext cx="1752600" cy="1009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en-US" altLang="zh-CN" sz="2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输入控制门</a:t>
            </a:r>
            <a:endParaRPr lang="zh-CN" altLang="en-US" sz="2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5859" y="5617029"/>
            <a:ext cx="6330462" cy="10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控制门+基本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时钟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信号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有效时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才起作用。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7" grpId="0"/>
      <p:bldP spid="16398" grpId="0" animBg="1"/>
      <p:bldP spid="16399" grpId="0" bldLvl="0" animBg="1"/>
      <p:bldP spid="16400" grpId="0" bldLvl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2551069"/>
            <a:ext cx="397192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14"/>
          <p:cNvSpPr txBox="1">
            <a:spLocks noChangeArrowheads="1"/>
          </p:cNvSpPr>
          <p:nvPr/>
        </p:nvSpPr>
        <p:spPr bwMode="auto">
          <a:xfrm>
            <a:off x="2144345" y="2658168"/>
            <a:ext cx="493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1</a:t>
            </a:r>
            <a:endParaRPr lang="zh-CN" altLang="en-US" b="1" baseline="-25000" dirty="0"/>
          </a:p>
        </p:txBody>
      </p:sp>
      <p:sp>
        <p:nvSpPr>
          <p:cNvPr id="38918" name="TextBox 15"/>
          <p:cNvSpPr txBox="1">
            <a:spLocks noChangeArrowheads="1"/>
          </p:cNvSpPr>
          <p:nvPr/>
        </p:nvSpPr>
        <p:spPr bwMode="auto">
          <a:xfrm>
            <a:off x="2162028" y="3940776"/>
            <a:ext cx="49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2</a:t>
            </a:r>
            <a:endParaRPr lang="zh-CN" altLang="en-US" b="1" baseline="-25000" dirty="0"/>
          </a:p>
        </p:txBody>
      </p:sp>
      <p:sp>
        <p:nvSpPr>
          <p:cNvPr id="38919" name="TextBox 16"/>
          <p:cNvSpPr txBox="1">
            <a:spLocks noChangeArrowheads="1"/>
          </p:cNvSpPr>
          <p:nvPr/>
        </p:nvSpPr>
        <p:spPr bwMode="auto">
          <a:xfrm>
            <a:off x="3442661" y="2656581"/>
            <a:ext cx="569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3</a:t>
            </a:r>
            <a:endParaRPr lang="zh-CN" altLang="en-US" b="1" baseline="-25000" dirty="0"/>
          </a:p>
        </p:txBody>
      </p:sp>
      <p:sp>
        <p:nvSpPr>
          <p:cNvPr id="38920" name="TextBox 17"/>
          <p:cNvSpPr txBox="1">
            <a:spLocks noChangeArrowheads="1"/>
          </p:cNvSpPr>
          <p:nvPr/>
        </p:nvSpPr>
        <p:spPr bwMode="auto">
          <a:xfrm>
            <a:off x="3434755" y="3942363"/>
            <a:ext cx="493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4</a:t>
            </a:r>
            <a:endParaRPr lang="zh-CN" altLang="en-US" b="1" baseline="-25000" dirty="0"/>
          </a:p>
        </p:txBody>
      </p:sp>
      <p:sp>
        <p:nvSpPr>
          <p:cNvPr id="18441" name="Text Box 4"/>
          <p:cNvSpPr txBox="1">
            <a:spLocks noChangeArrowheads="1"/>
          </p:cNvSpPr>
          <p:nvPr/>
        </p:nvSpPr>
        <p:spPr bwMode="auto">
          <a:xfrm>
            <a:off x="5791208" y="1966018"/>
            <a:ext cx="4343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</a:rPr>
              <a:t>CLK=0</a:t>
            </a:r>
            <a:r>
              <a:rPr lang="zh-CN" altLang="en-US" sz="2400" b="1" dirty="0">
                <a:solidFill>
                  <a:srgbClr val="000000"/>
                </a:solidFill>
              </a:rPr>
              <a:t>：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dirty="0">
                <a:solidFill>
                  <a:srgbClr val="000000"/>
                </a:solidFill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1 </a:t>
            </a:r>
            <a:r>
              <a:rPr lang="zh-CN" altLang="en-US" sz="2400" b="1" baseline="-25000" dirty="0">
                <a:solidFill>
                  <a:srgbClr val="000000"/>
                </a:solidFill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封锁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→ </a:t>
            </a:r>
            <a:r>
              <a:rPr lang="en-US" altLang="zh-CN" sz="2400" b="1" i="1" dirty="0">
                <a:solidFill>
                  <a:srgbClr val="000000"/>
                </a:solidFill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1 </a:t>
            </a:r>
            <a:r>
              <a:rPr lang="en-US" altLang="zh-CN" sz="2400" b="1" dirty="0">
                <a:solidFill>
                  <a:srgbClr val="000000"/>
                </a:solidFill>
              </a:rPr>
              <a:t>=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2 </a:t>
            </a:r>
            <a:r>
              <a:rPr lang="en-US" altLang="zh-CN" sz="2400" b="1" dirty="0">
                <a:solidFill>
                  <a:srgbClr val="000000"/>
                </a:solidFill>
              </a:rPr>
              <a:t>=1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∴</a:t>
            </a:r>
            <a:r>
              <a:rPr lang="zh-CN" altLang="en-US" sz="2400" b="1" dirty="0">
                <a:solidFill>
                  <a:srgbClr val="000000"/>
                </a:solidFill>
              </a:rPr>
              <a:t>基本</a:t>
            </a:r>
            <a:r>
              <a:rPr lang="en-US" altLang="zh-CN" sz="2400" b="1" dirty="0">
                <a:solidFill>
                  <a:srgbClr val="000000"/>
                </a:solidFill>
              </a:rPr>
              <a:t>RS </a:t>
            </a:r>
            <a:r>
              <a:rPr lang="zh-CN" altLang="en-US" sz="2400" b="1" dirty="0">
                <a:solidFill>
                  <a:srgbClr val="000000"/>
                </a:solidFill>
              </a:rPr>
              <a:t>触发器状态</a:t>
            </a:r>
            <a:r>
              <a:rPr lang="zh-CN" altLang="en-US" sz="2400" b="1" dirty="0">
                <a:solidFill>
                  <a:srgbClr val="0000FF"/>
                </a:solidFill>
              </a:rPr>
              <a:t>保持不变</a:t>
            </a:r>
            <a:r>
              <a:rPr lang="zh-CN" altLang="en-US" sz="2400" b="1" dirty="0"/>
              <a:t>。</a:t>
            </a:r>
            <a:endParaRPr lang="zh-CN" altLang="en-US" sz="2400" b="1" dirty="0"/>
          </a:p>
        </p:txBody>
      </p:sp>
      <p:sp>
        <p:nvSpPr>
          <p:cNvPr id="38922" name="Text Box 57"/>
          <p:cNvSpPr txBox="1">
            <a:spLocks noChangeArrowheads="1"/>
          </p:cNvSpPr>
          <p:nvPr/>
        </p:nvSpPr>
        <p:spPr bwMode="auto">
          <a:xfrm>
            <a:off x="2679967" y="2320088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solidFill>
                  <a:srgbClr val="000000"/>
                </a:solidFill>
              </a:rPr>
              <a:t>Q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38923" name="Text Box 58"/>
          <p:cNvSpPr txBox="1">
            <a:spLocks noChangeArrowheads="1"/>
          </p:cNvSpPr>
          <p:nvPr/>
        </p:nvSpPr>
        <p:spPr bwMode="auto">
          <a:xfrm>
            <a:off x="2655740" y="3634238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solidFill>
                  <a:srgbClr val="000000"/>
                </a:solidFill>
              </a:rPr>
              <a:t>Q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5" name="Text Box 64"/>
          <p:cNvSpPr txBox="1">
            <a:spLocks noChangeArrowheads="1"/>
          </p:cNvSpPr>
          <p:nvPr/>
        </p:nvSpPr>
        <p:spPr bwMode="auto">
          <a:xfrm>
            <a:off x="5897966" y="3625507"/>
            <a:ext cx="4495786" cy="13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</a:rPr>
              <a:t>CLK=1</a:t>
            </a:r>
            <a:r>
              <a:rPr lang="zh-CN" altLang="en-US" sz="2400" b="1" dirty="0">
                <a:solidFill>
                  <a:srgbClr val="000000"/>
                </a:solidFill>
              </a:rPr>
              <a:t>：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solidFill>
                  <a:srgbClr val="000000"/>
                </a:solidFill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</a:rPr>
              <a:t>开通，</a:t>
            </a:r>
            <a:r>
              <a:rPr lang="en-US" altLang="zh-CN" sz="2400" b="1" dirty="0">
                <a:solidFill>
                  <a:srgbClr val="000000"/>
                </a:solidFill>
              </a:rPr>
              <a:t>R</a:t>
            </a:r>
            <a:r>
              <a:rPr lang="zh-CN" altLang="en-US" sz="2400" b="1" dirty="0">
                <a:solidFill>
                  <a:srgbClr val="000000"/>
                </a:solidFill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</a:rPr>
              <a:t>信号通过</a:t>
            </a:r>
            <a:r>
              <a:rPr lang="en-US" altLang="zh-CN" sz="2400" b="1" dirty="0">
                <a:solidFill>
                  <a:srgbClr val="000000"/>
                </a:solidFill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</a:rPr>
              <a:t>和</a:t>
            </a:r>
            <a:r>
              <a:rPr lang="en-US" altLang="zh-CN" sz="2400" b="1" dirty="0">
                <a:solidFill>
                  <a:srgbClr val="000000"/>
                </a:solidFill>
              </a:rPr>
              <a:t>G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</a:rPr>
              <a:t>作用于基本</a:t>
            </a:r>
            <a:r>
              <a:rPr lang="en-US" altLang="zh-CN" sz="2400" b="1" dirty="0">
                <a:solidFill>
                  <a:srgbClr val="000000"/>
                </a:solidFill>
              </a:rPr>
              <a:t>RS</a:t>
            </a:r>
            <a:r>
              <a:rPr lang="zh-CN" altLang="en-US" sz="2400" b="1" dirty="0">
                <a:solidFill>
                  <a:srgbClr val="000000"/>
                </a:solidFill>
              </a:rPr>
              <a:t>触发器。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16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44712" y="2132014"/>
            <a:ext cx="3971925" cy="1835150"/>
            <a:chOff x="2144712" y="2132014"/>
            <a:chExt cx="3971925" cy="1835150"/>
          </a:xfrm>
        </p:grpSpPr>
        <p:pic>
          <p:nvPicPr>
            <p:cNvPr id="717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12" y="2132014"/>
              <a:ext cx="3971925" cy="183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5" name="TextBox 14"/>
            <p:cNvSpPr txBox="1">
              <a:spLocks noChangeArrowheads="1"/>
            </p:cNvSpPr>
            <p:nvPr/>
          </p:nvSpPr>
          <p:spPr bwMode="auto">
            <a:xfrm>
              <a:off x="3264948" y="2212926"/>
              <a:ext cx="4937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/>
                <a:t>G</a:t>
              </a:r>
              <a:r>
                <a:rPr lang="en-US" altLang="zh-CN" b="1" baseline="-25000" dirty="0"/>
                <a:t>1</a:t>
              </a:r>
              <a:endParaRPr lang="zh-CN" altLang="en-US" b="1" baseline="-25000" dirty="0"/>
            </a:p>
          </p:txBody>
        </p:sp>
        <p:sp>
          <p:nvSpPr>
            <p:cNvPr id="7176" name="TextBox 15"/>
            <p:cNvSpPr txBox="1">
              <a:spLocks noChangeArrowheads="1"/>
            </p:cNvSpPr>
            <p:nvPr/>
          </p:nvSpPr>
          <p:spPr bwMode="auto">
            <a:xfrm>
              <a:off x="3284538" y="3482864"/>
              <a:ext cx="4937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/>
                <a:t>G</a:t>
              </a:r>
              <a:r>
                <a:rPr lang="en-US" altLang="zh-CN" b="1" baseline="-25000" dirty="0"/>
                <a:t>2</a:t>
              </a:r>
              <a:endParaRPr lang="zh-CN" altLang="en-US" b="1" baseline="-25000" dirty="0"/>
            </a:p>
          </p:txBody>
        </p:sp>
        <p:sp>
          <p:nvSpPr>
            <p:cNvPr id="7177" name="TextBox 16"/>
            <p:cNvSpPr txBox="1">
              <a:spLocks noChangeArrowheads="1"/>
            </p:cNvSpPr>
            <p:nvPr/>
          </p:nvSpPr>
          <p:spPr bwMode="auto">
            <a:xfrm>
              <a:off x="4571758" y="2212926"/>
              <a:ext cx="5699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/>
                <a:t>G</a:t>
              </a:r>
              <a:r>
                <a:rPr lang="en-US" altLang="zh-CN" b="1" baseline="-25000" dirty="0"/>
                <a:t>3</a:t>
              </a:r>
              <a:endParaRPr lang="zh-CN" altLang="en-US" b="1" baseline="-25000" dirty="0"/>
            </a:p>
          </p:txBody>
        </p:sp>
        <p:sp>
          <p:nvSpPr>
            <p:cNvPr id="7178" name="TextBox 17"/>
            <p:cNvSpPr txBox="1">
              <a:spLocks noChangeArrowheads="1"/>
            </p:cNvSpPr>
            <p:nvPr/>
          </p:nvSpPr>
          <p:spPr bwMode="auto">
            <a:xfrm>
              <a:off x="4572001" y="3505201"/>
              <a:ext cx="4937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/>
                <a:t>G</a:t>
              </a:r>
              <a:r>
                <a:rPr lang="en-US" altLang="zh-CN" b="1" baseline="-25000" dirty="0"/>
                <a:t>4</a:t>
              </a:r>
              <a:endParaRPr lang="zh-CN" altLang="en-US" b="1" baseline="-25000" dirty="0"/>
            </a:p>
          </p:txBody>
        </p:sp>
      </p:grpSp>
      <p:sp>
        <p:nvSpPr>
          <p:cNvPr id="7179" name="Text Box 57"/>
          <p:cNvSpPr txBox="1">
            <a:spLocks noChangeArrowheads="1"/>
          </p:cNvSpPr>
          <p:nvPr/>
        </p:nvSpPr>
        <p:spPr bwMode="auto">
          <a:xfrm>
            <a:off x="3758661" y="1961592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solidFill>
                  <a:srgbClr val="000000"/>
                </a:solidFill>
              </a:rPr>
              <a:t>Q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7180" name="Text Box 58"/>
          <p:cNvSpPr txBox="1">
            <a:spLocks noChangeArrowheads="1"/>
          </p:cNvSpPr>
          <p:nvPr/>
        </p:nvSpPr>
        <p:spPr bwMode="auto">
          <a:xfrm>
            <a:off x="3796855" y="3335515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solidFill>
                  <a:srgbClr val="000000"/>
                </a:solidFill>
              </a:rPr>
              <a:t>Q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grpSp>
        <p:nvGrpSpPr>
          <p:cNvPr id="2" name="Group 55"/>
          <p:cNvGrpSpPr/>
          <p:nvPr/>
        </p:nvGrpSpPr>
        <p:grpSpPr bwMode="auto">
          <a:xfrm>
            <a:off x="780925" y="4647117"/>
            <a:ext cx="5399088" cy="1200150"/>
            <a:chOff x="17" y="12"/>
            <a:chExt cx="3401" cy="756"/>
          </a:xfrm>
        </p:grpSpPr>
        <p:sp>
          <p:nvSpPr>
            <p:cNvPr id="7199" name="Text Box 56"/>
            <p:cNvSpPr txBox="1">
              <a:spLocks noChangeArrowheads="1"/>
            </p:cNvSpPr>
            <p:nvPr/>
          </p:nvSpPr>
          <p:spPr bwMode="auto">
            <a:xfrm>
              <a:off x="17" y="12"/>
              <a:ext cx="340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accent6"/>
                  </a:solidFill>
                </a:rPr>
                <a:t>S=1 , R=0 ( S=0,R=1)              </a:t>
              </a:r>
              <a:r>
                <a:rPr lang="en-US" altLang="zh-CN" sz="2400" b="1" i="1" dirty="0">
                  <a:solidFill>
                    <a:schemeClr val="accent6"/>
                  </a:solidFill>
                </a:rPr>
                <a:t>Q</a:t>
              </a:r>
              <a:r>
                <a:rPr lang="en-US" altLang="zh-CN" sz="2400" b="1" baseline="30000" dirty="0">
                  <a:solidFill>
                    <a:schemeClr val="accent6"/>
                  </a:solidFill>
                </a:rPr>
                <a:t>n+1</a:t>
              </a:r>
              <a:r>
                <a:rPr lang="en-US" altLang="zh-CN" sz="2400" b="1" dirty="0">
                  <a:solidFill>
                    <a:schemeClr val="accent6"/>
                  </a:solidFill>
                </a:rPr>
                <a:t>=1</a:t>
              </a:r>
              <a:endParaRPr lang="en-US" altLang="zh-CN" sz="2400" b="1" dirty="0">
                <a:solidFill>
                  <a:schemeClr val="accent6"/>
                </a:solidFill>
              </a:endParaRPr>
            </a:p>
            <a:p>
              <a:pPr eaLnBrk="1" hangingPunct="1"/>
              <a:endParaRPr lang="en-US" altLang="zh-CN" sz="2400" b="1" dirty="0">
                <a:solidFill>
                  <a:srgbClr val="000000"/>
                </a:solidFill>
              </a:endParaRPr>
            </a:p>
            <a:p>
              <a:pPr eaLnBrk="1" hangingPunct="1"/>
              <a:r>
                <a:rPr lang="en-US" altLang="zh-CN" sz="2400" b="1" dirty="0">
                  <a:solidFill>
                    <a:srgbClr val="000000"/>
                  </a:solidFill>
                </a:rPr>
                <a:t>            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200" name="Line 57"/>
            <p:cNvSpPr>
              <a:spLocks noChangeShapeType="1"/>
            </p:cNvSpPr>
            <p:nvPr/>
          </p:nvSpPr>
          <p:spPr bwMode="auto">
            <a:xfrm>
              <a:off x="1008" y="48"/>
              <a:ext cx="144" cy="0"/>
            </a:xfrm>
            <a:prstGeom prst="line">
              <a:avLst/>
            </a:prstGeom>
            <a:noFill/>
            <a:ln w="349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" name="Line 58"/>
            <p:cNvSpPr>
              <a:spLocks noChangeShapeType="1"/>
            </p:cNvSpPr>
            <p:nvPr/>
          </p:nvSpPr>
          <p:spPr bwMode="auto">
            <a:xfrm>
              <a:off x="1392" y="48"/>
              <a:ext cx="96" cy="0"/>
            </a:xfrm>
            <a:prstGeom prst="line">
              <a:avLst/>
            </a:prstGeom>
            <a:noFill/>
            <a:ln w="349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" name="Line 59"/>
            <p:cNvSpPr>
              <a:spLocks noChangeShapeType="1"/>
            </p:cNvSpPr>
            <p:nvPr/>
          </p:nvSpPr>
          <p:spPr bwMode="auto">
            <a:xfrm>
              <a:off x="1856" y="155"/>
              <a:ext cx="528" cy="0"/>
            </a:xfrm>
            <a:prstGeom prst="line">
              <a:avLst/>
            </a:prstGeom>
            <a:noFill/>
            <a:ln w="34925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0"/>
          <p:cNvGrpSpPr/>
          <p:nvPr/>
        </p:nvGrpSpPr>
        <p:grpSpPr bwMode="auto">
          <a:xfrm>
            <a:off x="780925" y="5420896"/>
            <a:ext cx="5010150" cy="830263"/>
            <a:chOff x="0" y="0"/>
            <a:chExt cx="3156" cy="523"/>
          </a:xfrm>
        </p:grpSpPr>
        <p:sp>
          <p:nvSpPr>
            <p:cNvPr id="7195" name="Text Box 61"/>
            <p:cNvSpPr txBox="1">
              <a:spLocks noChangeArrowheads="1"/>
            </p:cNvSpPr>
            <p:nvPr/>
          </p:nvSpPr>
          <p:spPr bwMode="auto">
            <a:xfrm>
              <a:off x="0" y="0"/>
              <a:ext cx="315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rgbClr val="000000"/>
                  </a:solidFill>
                </a:rPr>
                <a:t>S=0 , R=1 (S=1,R=0)              </a:t>
              </a:r>
              <a:r>
                <a:rPr lang="en-US" altLang="zh-CN" sz="2400" b="1" i="1" dirty="0">
                  <a:solidFill>
                    <a:srgbClr val="000000"/>
                  </a:solidFill>
                </a:rPr>
                <a:t>Q</a:t>
              </a:r>
              <a:r>
                <a:rPr lang="en-US" altLang="zh-CN" sz="2400" b="1" baseline="30000" dirty="0">
                  <a:solidFill>
                    <a:srgbClr val="000000"/>
                  </a:solidFill>
                </a:rPr>
                <a:t>n+1</a:t>
              </a:r>
              <a:r>
                <a:rPr lang="en-US" altLang="zh-CN" sz="2400" b="1" dirty="0">
                  <a:solidFill>
                    <a:srgbClr val="000000"/>
                  </a:solidFill>
                </a:rPr>
                <a:t>=0</a:t>
              </a:r>
              <a:endParaRPr lang="en-US" altLang="zh-CN" sz="2400" b="1" dirty="0">
                <a:solidFill>
                  <a:srgbClr val="000000"/>
                </a:solidFill>
              </a:endParaRPr>
            </a:p>
            <a:p>
              <a:pPr eaLnBrk="1" hangingPunct="1"/>
              <a:r>
                <a:rPr lang="en-US" altLang="zh-CN" sz="2400" b="1" dirty="0">
                  <a:solidFill>
                    <a:srgbClr val="000000"/>
                  </a:solidFill>
                </a:rPr>
                <a:t>            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6" name="Line 62"/>
            <p:cNvSpPr>
              <a:spLocks noChangeShapeType="1"/>
            </p:cNvSpPr>
            <p:nvPr/>
          </p:nvSpPr>
          <p:spPr bwMode="auto">
            <a:xfrm>
              <a:off x="1903" y="165"/>
              <a:ext cx="480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Line 63"/>
            <p:cNvSpPr>
              <a:spLocks noChangeShapeType="1"/>
            </p:cNvSpPr>
            <p:nvPr/>
          </p:nvSpPr>
          <p:spPr bwMode="auto">
            <a:xfrm>
              <a:off x="974" y="48"/>
              <a:ext cx="144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" name="Line 64"/>
            <p:cNvSpPr>
              <a:spLocks noChangeShapeType="1"/>
            </p:cNvSpPr>
            <p:nvPr/>
          </p:nvSpPr>
          <p:spPr bwMode="auto">
            <a:xfrm>
              <a:off x="1344" y="48"/>
              <a:ext cx="96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81670" y="4657384"/>
            <a:ext cx="5600090" cy="461665"/>
            <a:chOff x="6270493" y="4296525"/>
            <a:chExt cx="5600090" cy="461665"/>
          </a:xfrm>
        </p:grpSpPr>
        <p:grpSp>
          <p:nvGrpSpPr>
            <p:cNvPr id="6" name="组合 5"/>
            <p:cNvGrpSpPr/>
            <p:nvPr/>
          </p:nvGrpSpPr>
          <p:grpSpPr>
            <a:xfrm>
              <a:off x="6270493" y="4296525"/>
              <a:ext cx="5600090" cy="461665"/>
              <a:chOff x="6270493" y="4296525"/>
              <a:chExt cx="5600090" cy="461665"/>
            </a:xfrm>
          </p:grpSpPr>
          <p:sp>
            <p:nvSpPr>
              <p:cNvPr id="7187" name="Text Box 71"/>
              <p:cNvSpPr txBox="1">
                <a:spLocks noChangeArrowheads="1"/>
              </p:cNvSpPr>
              <p:nvPr/>
            </p:nvSpPr>
            <p:spPr bwMode="auto">
              <a:xfrm>
                <a:off x="6270493" y="4296525"/>
                <a:ext cx="560009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rgbClr val="000000"/>
                    </a:solidFill>
                  </a:rPr>
                  <a:t>S=0 , R=0 ( S=1,R=1)              </a:t>
                </a:r>
                <a:r>
                  <a:rPr lang="en-US" altLang="zh-CN" sz="2400" b="1" i="1" dirty="0">
                    <a:solidFill>
                      <a:srgbClr val="000000"/>
                    </a:solidFill>
                  </a:rPr>
                  <a:t>Q</a:t>
                </a:r>
                <a:r>
                  <a:rPr lang="en-US" altLang="zh-CN" sz="2400" b="1" baseline="30000" dirty="0">
                    <a:solidFill>
                      <a:srgbClr val="000000"/>
                    </a:solidFill>
                  </a:rPr>
                  <a:t>n+1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= </a:t>
                </a:r>
                <a:r>
                  <a:rPr lang="en-US" altLang="zh-CN" sz="2400" b="1" i="1" dirty="0" err="1">
                    <a:solidFill>
                      <a:srgbClr val="000000"/>
                    </a:solidFill>
                  </a:rPr>
                  <a:t>Q</a:t>
                </a:r>
                <a:r>
                  <a:rPr lang="en-US" altLang="zh-CN" sz="2400" b="1" baseline="30000" dirty="0" err="1">
                    <a:solidFill>
                      <a:srgbClr val="000000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             </a:t>
                </a:r>
                <a:endParaRPr lang="en-US" altLang="zh-CN" sz="24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88" name="Line 72"/>
              <p:cNvSpPr>
                <a:spLocks noChangeShapeType="1"/>
              </p:cNvSpPr>
              <p:nvPr/>
            </p:nvSpPr>
            <p:spPr bwMode="auto">
              <a:xfrm>
                <a:off x="7854067" y="4321194"/>
                <a:ext cx="237111" cy="0"/>
              </a:xfrm>
              <a:prstGeom prst="line">
                <a:avLst/>
              </a:prstGeom>
              <a:noFill/>
              <a:ln w="349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9" name="Line 73"/>
              <p:cNvSpPr>
                <a:spLocks noChangeShapeType="1"/>
              </p:cNvSpPr>
              <p:nvPr/>
            </p:nvSpPr>
            <p:spPr bwMode="auto">
              <a:xfrm>
                <a:off x="8474709" y="4321194"/>
                <a:ext cx="158074" cy="0"/>
              </a:xfrm>
              <a:prstGeom prst="line">
                <a:avLst/>
              </a:prstGeom>
              <a:noFill/>
              <a:ln w="349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90" name="Line 74"/>
            <p:cNvSpPr>
              <a:spLocks noChangeShapeType="1"/>
            </p:cNvSpPr>
            <p:nvPr/>
          </p:nvSpPr>
          <p:spPr bwMode="auto">
            <a:xfrm>
              <a:off x="9227788" y="4541162"/>
              <a:ext cx="869405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0511" name="Object 31"/>
          <p:cNvGraphicFramePr>
            <a:graphicFrameLocks noChangeAspect="1"/>
          </p:cNvGraphicFramePr>
          <p:nvPr/>
        </p:nvGraphicFramePr>
        <p:xfrm>
          <a:off x="4197350" y="1952010"/>
          <a:ext cx="3746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39700" imgH="216535" progId="Equation.3">
                  <p:embed/>
                </p:oleObj>
              </mc:Choice>
              <mc:Fallback>
                <p:oleObj name="" r:id="rId3" imgW="139700" imgH="216535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350" y="1952010"/>
                        <a:ext cx="3746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2" name="Object 32"/>
          <p:cNvGraphicFramePr>
            <a:graphicFrameLocks noChangeAspect="1"/>
          </p:cNvGraphicFramePr>
          <p:nvPr/>
        </p:nvGraphicFramePr>
        <p:xfrm>
          <a:off x="4197350" y="3760788"/>
          <a:ext cx="3206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53035" imgH="203835" progId="Equation.3">
                  <p:embed/>
                </p:oleObj>
              </mc:Choice>
              <mc:Fallback>
                <p:oleObj name="" r:id="rId5" imgW="153035" imgH="20383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350" y="3760788"/>
                        <a:ext cx="3206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3" name="AutoShape 101"/>
          <p:cNvSpPr>
            <a:spLocks noChangeArrowheads="1"/>
          </p:cNvSpPr>
          <p:nvPr/>
        </p:nvSpPr>
        <p:spPr bwMode="auto">
          <a:xfrm>
            <a:off x="7696200" y="2764303"/>
            <a:ext cx="2286000" cy="838200"/>
          </a:xfrm>
          <a:prstGeom prst="cloudCallout">
            <a:avLst>
              <a:gd name="adj1" fmla="val -111468"/>
              <a:gd name="adj2" fmla="val 129249"/>
            </a:avLst>
          </a:prstGeom>
          <a:solidFill>
            <a:schemeClr val="bg1"/>
          </a:solidFill>
          <a:ln w="28575">
            <a:solidFill>
              <a:srgbClr val="005286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2000" b="1" dirty="0">
                <a:latin typeface="宋体" panose="02010600030101010101" pitchFamily="2" charset="-122"/>
              </a:rPr>
              <a:t>  CLK=1</a:t>
            </a:r>
            <a:r>
              <a:rPr lang="zh-CN" altLang="en-US" sz="2000" b="1" dirty="0">
                <a:latin typeface="宋体" panose="02010600030101010101" pitchFamily="2" charset="-122"/>
              </a:rPr>
              <a:t>时</a:t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37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85847" y="5467728"/>
            <a:ext cx="4819650" cy="830262"/>
            <a:chOff x="5985409" y="5847688"/>
            <a:chExt cx="4819650" cy="830262"/>
          </a:xfrm>
        </p:grpSpPr>
        <p:sp>
          <p:nvSpPr>
            <p:cNvPr id="7191" name="Text Box 66"/>
            <p:cNvSpPr txBox="1">
              <a:spLocks noChangeArrowheads="1"/>
            </p:cNvSpPr>
            <p:nvPr/>
          </p:nvSpPr>
          <p:spPr bwMode="auto">
            <a:xfrm>
              <a:off x="5985409" y="5847688"/>
              <a:ext cx="4819650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rgbClr val="000000"/>
                  </a:solidFill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S=1 , R=1 (S=0, R=0)               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不定</a:t>
              </a:r>
              <a:endParaRPr lang="zh-CN" altLang="en-US" sz="2400" b="1" dirty="0">
                <a:solidFill>
                  <a:schemeClr val="accent1"/>
                </a:solidFill>
              </a:endParaRPr>
            </a:p>
            <a:p>
              <a:pPr eaLnBrk="1" hangingPunct="1"/>
              <a:r>
                <a:rPr lang="zh-CN" altLang="en-US" sz="2400" b="1" dirty="0">
                  <a:solidFill>
                    <a:srgbClr val="000000"/>
                  </a:solidFill>
                </a:rPr>
                <a:t>                </a:t>
              </a:r>
              <a:endParaRPr lang="zh-CN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2" name="Line 67"/>
            <p:cNvSpPr>
              <a:spLocks noChangeShapeType="1"/>
            </p:cNvSpPr>
            <p:nvPr/>
          </p:nvSpPr>
          <p:spPr bwMode="auto">
            <a:xfrm>
              <a:off x="8987372" y="6085813"/>
              <a:ext cx="990600" cy="1587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72"/>
            <p:cNvSpPr>
              <a:spLocks noChangeShapeType="1"/>
            </p:cNvSpPr>
            <p:nvPr/>
          </p:nvSpPr>
          <p:spPr bwMode="auto">
            <a:xfrm>
              <a:off x="7559806" y="5882859"/>
              <a:ext cx="237111" cy="0"/>
            </a:xfrm>
            <a:prstGeom prst="line">
              <a:avLst/>
            </a:prstGeom>
            <a:noFill/>
            <a:ln w="349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73"/>
            <p:cNvSpPr>
              <a:spLocks noChangeShapeType="1"/>
            </p:cNvSpPr>
            <p:nvPr/>
          </p:nvSpPr>
          <p:spPr bwMode="auto">
            <a:xfrm>
              <a:off x="8237598" y="5882859"/>
              <a:ext cx="158074" cy="0"/>
            </a:xfrm>
            <a:prstGeom prst="line">
              <a:avLst/>
            </a:prstGeom>
            <a:noFill/>
            <a:ln w="349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43" y="4278404"/>
            <a:ext cx="30099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31" y="1887846"/>
            <a:ext cx="397192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6" name="TextBox 14"/>
          <p:cNvSpPr txBox="1">
            <a:spLocks noChangeArrowheads="1"/>
          </p:cNvSpPr>
          <p:nvPr/>
        </p:nvSpPr>
        <p:spPr bwMode="auto">
          <a:xfrm>
            <a:off x="3029744" y="1982695"/>
            <a:ext cx="493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1</a:t>
            </a:r>
            <a:endParaRPr lang="zh-CN" altLang="en-US" b="1" baseline="-25000" dirty="0"/>
          </a:p>
        </p:txBody>
      </p:sp>
      <p:sp>
        <p:nvSpPr>
          <p:cNvPr id="41007" name="TextBox 15"/>
          <p:cNvSpPr txBox="1">
            <a:spLocks noChangeArrowheads="1"/>
          </p:cNvSpPr>
          <p:nvPr/>
        </p:nvSpPr>
        <p:spPr bwMode="auto">
          <a:xfrm>
            <a:off x="3029745" y="3244056"/>
            <a:ext cx="49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2</a:t>
            </a:r>
            <a:endParaRPr lang="zh-CN" altLang="en-US" b="1" baseline="-25000" dirty="0"/>
          </a:p>
        </p:txBody>
      </p:sp>
      <p:sp>
        <p:nvSpPr>
          <p:cNvPr id="41008" name="TextBox 16"/>
          <p:cNvSpPr txBox="1">
            <a:spLocks noChangeArrowheads="1"/>
          </p:cNvSpPr>
          <p:nvPr/>
        </p:nvSpPr>
        <p:spPr bwMode="auto">
          <a:xfrm>
            <a:off x="4287044" y="1966913"/>
            <a:ext cx="569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3</a:t>
            </a:r>
            <a:endParaRPr lang="zh-CN" altLang="en-US" b="1" baseline="-25000" dirty="0"/>
          </a:p>
        </p:txBody>
      </p:sp>
      <p:sp>
        <p:nvSpPr>
          <p:cNvPr id="41009" name="TextBox 17"/>
          <p:cNvSpPr txBox="1">
            <a:spLocks noChangeArrowheads="1"/>
          </p:cNvSpPr>
          <p:nvPr/>
        </p:nvSpPr>
        <p:spPr bwMode="auto">
          <a:xfrm>
            <a:off x="4248150" y="3244056"/>
            <a:ext cx="493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G</a:t>
            </a:r>
            <a:r>
              <a:rPr lang="en-US" altLang="zh-CN" b="1" baseline="-25000" dirty="0"/>
              <a:t>4</a:t>
            </a:r>
            <a:endParaRPr lang="zh-CN" altLang="en-US" b="1" baseline="-25000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292970" y="1736080"/>
            <a:ext cx="27805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状态转换真值表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00"/>
              </a:clrFrom>
              <a:clrTo>
                <a:srgbClr val="FFFF00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24" y="2350995"/>
            <a:ext cx="4267570" cy="3584759"/>
          </a:xfrm>
          <a:prstGeom prst="rect">
            <a:avLst/>
          </a:prstGeom>
        </p:spPr>
      </p:pic>
      <p:sp>
        <p:nvSpPr>
          <p:cNvPr id="15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76318" y="3935504"/>
            <a:ext cx="1574800" cy="1557339"/>
            <a:chOff x="3376318" y="3935504"/>
            <a:chExt cx="1574800" cy="1557339"/>
          </a:xfrm>
        </p:grpSpPr>
        <p:sp>
          <p:nvSpPr>
            <p:cNvPr id="13" name="AutoShape 74"/>
            <p:cNvSpPr>
              <a:spLocks noChangeArrowheads="1"/>
            </p:cNvSpPr>
            <p:nvPr/>
          </p:nvSpPr>
          <p:spPr bwMode="auto">
            <a:xfrm>
              <a:off x="3376318" y="3935504"/>
              <a:ext cx="1574800" cy="342900"/>
            </a:xfrm>
            <a:prstGeom prst="wedgeRectCallout">
              <a:avLst>
                <a:gd name="adj1" fmla="val -20764"/>
                <a:gd name="adj2" fmla="val 28704"/>
              </a:avLst>
            </a:prstGeom>
            <a:solidFill>
              <a:srgbClr val="CCCCFF"/>
            </a:solidFill>
            <a:ln w="9525">
              <a:solidFill>
                <a:srgbClr val="CC66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2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高电平有效 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Line 75"/>
            <p:cNvSpPr>
              <a:spLocks noChangeShapeType="1"/>
            </p:cNvSpPr>
            <p:nvPr/>
          </p:nvSpPr>
          <p:spPr bwMode="auto">
            <a:xfrm flipH="1">
              <a:off x="3441968" y="4286342"/>
              <a:ext cx="315913" cy="558801"/>
            </a:xfrm>
            <a:prstGeom prst="line">
              <a:avLst/>
            </a:prstGeom>
            <a:noFill/>
            <a:ln w="19050">
              <a:solidFill>
                <a:srgbClr val="CC66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76"/>
            <p:cNvSpPr>
              <a:spLocks noChangeShapeType="1"/>
            </p:cNvSpPr>
            <p:nvPr/>
          </p:nvSpPr>
          <p:spPr bwMode="auto">
            <a:xfrm flipH="1">
              <a:off x="3478480" y="4286342"/>
              <a:ext cx="760413" cy="1206501"/>
            </a:xfrm>
            <a:prstGeom prst="line">
              <a:avLst/>
            </a:prstGeom>
            <a:noFill/>
            <a:ln w="19050">
              <a:solidFill>
                <a:srgbClr val="CC66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6686550" y="2752725"/>
            <a:ext cx="4044544" cy="561975"/>
          </a:xfrm>
          <a:prstGeom prst="rect">
            <a:avLst/>
          </a:prstGeom>
          <a:solidFill>
            <a:schemeClr val="accent3">
              <a:lumMod val="60000"/>
              <a:lumOff val="40000"/>
              <a:alpha val="49804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50"/>
          <p:cNvSpPr>
            <a:spLocks noChangeArrowheads="1"/>
          </p:cNvSpPr>
          <p:nvPr/>
        </p:nvSpPr>
        <p:spPr bwMode="auto">
          <a:xfrm>
            <a:off x="6686550" y="3935505"/>
            <a:ext cx="4044544" cy="604752"/>
          </a:xfrm>
          <a:prstGeom prst="rect">
            <a:avLst/>
          </a:prstGeom>
          <a:solidFill>
            <a:srgbClr val="7030A0">
              <a:alpha val="50195"/>
            </a:srgbClr>
          </a:solidFill>
          <a:ln>
            <a:noFill/>
          </a:ln>
          <a:effec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6686550" y="4565742"/>
            <a:ext cx="4044544" cy="604752"/>
          </a:xfrm>
          <a:prstGeom prst="rect">
            <a:avLst/>
          </a:prstGeom>
          <a:solidFill>
            <a:srgbClr val="FF33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0" name="Rectangle 50"/>
          <p:cNvSpPr>
            <a:spLocks noChangeArrowheads="1"/>
          </p:cNvSpPr>
          <p:nvPr/>
        </p:nvSpPr>
        <p:spPr bwMode="auto">
          <a:xfrm>
            <a:off x="6686550" y="3321143"/>
            <a:ext cx="4044544" cy="604752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ffec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 rot="5400000">
            <a:off x="6604424" y="2848617"/>
            <a:ext cx="600075" cy="37018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 rot="5400000">
            <a:off x="7380117" y="3252510"/>
            <a:ext cx="600075" cy="772182"/>
          </a:xfrm>
          <a:prstGeom prst="ellipse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 rot="5400000">
            <a:off x="7160244" y="4677201"/>
            <a:ext cx="600075" cy="370189"/>
          </a:xfrm>
          <a:prstGeom prst="ellipse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 rot="5400000">
            <a:off x="7530433" y="4067867"/>
            <a:ext cx="600075" cy="370189"/>
          </a:xfrm>
          <a:prstGeom prst="ellipse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8" grpId="0" animBg="1"/>
      <p:bldP spid="19" grpId="0" animBg="1"/>
      <p:bldP spid="20" grpId="0" animBg="1"/>
      <p:bldP spid="5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75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3600" name="AutoShape 142"/>
          <p:cNvSpPr>
            <a:spLocks noChangeArrowheads="1"/>
          </p:cNvSpPr>
          <p:nvPr/>
        </p:nvSpPr>
        <p:spPr bwMode="auto">
          <a:xfrm>
            <a:off x="7509748" y="5141127"/>
            <a:ext cx="1970154" cy="1143000"/>
          </a:xfrm>
          <a:prstGeom prst="cloudCallout">
            <a:avLst>
              <a:gd name="adj1" fmla="val -44472"/>
              <a:gd name="adj2" fmla="val -94403"/>
            </a:avLst>
          </a:prstGeom>
          <a:solidFill>
            <a:schemeClr val="bg1"/>
          </a:solidFill>
          <a:ln w="28575">
            <a:solidFill>
              <a:srgbClr val="005286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cs typeface="Times New Roman" panose="02020603050405020304" pitchFamily="18" charset="0"/>
              </a:rPr>
              <a:t>RS</a:t>
            </a:r>
            <a:r>
              <a:rPr lang="zh-CN" altLang="en-US" sz="2000" b="1" dirty="0">
                <a:cs typeface="Times New Roman" panose="02020603050405020304" pitchFamily="18" charset="0"/>
              </a:rPr>
              <a:t>不能同时为</a:t>
            </a:r>
            <a:r>
              <a:rPr lang="en-US" altLang="zh-CN" sz="2000" b="1" dirty="0">
                <a:cs typeface="Times New Roman" panose="02020603050405020304" pitchFamily="18" charset="0"/>
              </a:rPr>
              <a:t>1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sp>
        <p:nvSpPr>
          <p:cNvPr id="23642" name="TextBox 45"/>
          <p:cNvSpPr txBox="1">
            <a:spLocks noChangeArrowheads="1"/>
          </p:cNvSpPr>
          <p:nvPr/>
        </p:nvSpPr>
        <p:spPr bwMode="auto">
          <a:xfrm>
            <a:off x="10199077" y="3282247"/>
            <a:ext cx="533400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特性方程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65" y="1960266"/>
            <a:ext cx="4267570" cy="3584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35" y="3374587"/>
            <a:ext cx="2743200" cy="13046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5551"/>
            <a:ext cx="3694496" cy="1975275"/>
          </a:xfrm>
          <a:prstGeom prst="rect">
            <a:avLst/>
          </a:prstGeom>
        </p:spPr>
      </p:pic>
      <p:sp>
        <p:nvSpPr>
          <p:cNvPr id="13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PA-椭圆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 flipV="1">
            <a:off x="8255331" y="1564252"/>
            <a:ext cx="478988" cy="2472452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PA-椭圆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 flipV="1">
            <a:off x="7635082" y="2279820"/>
            <a:ext cx="1016885" cy="503419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00" grpId="0" animBg="1"/>
      <p:bldP spid="23642" grpId="0" autoUpdateAnimBg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1042" y="2598473"/>
            <a:ext cx="8972767" cy="51858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90314" y="1798265"/>
            <a:ext cx="9002039" cy="477728"/>
          </a:xfrm>
        </p:spPr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046405" y="5715366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5.7 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</a:t>
            </a:r>
            <a:endParaRPr kumimoji="1" lang="zh-CN" altLang="en-US" dirty="0">
              <a:solidFill>
                <a:srgbClr val="00528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061042" y="5253064"/>
            <a:ext cx="9002041" cy="47042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 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solidFill>
                <a:srgbClr val="00528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RS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4061042" y="3827764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61042" y="4298193"/>
            <a:ext cx="5408925" cy="51858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061042" y="4771565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9"/>
          <p:cNvSpPr>
            <a:spLocks noChangeArrowheads="1"/>
          </p:cNvSpPr>
          <p:nvPr/>
        </p:nvSpPr>
        <p:spPr bwMode="auto">
          <a:xfrm>
            <a:off x="7543762" y="2122739"/>
            <a:ext cx="2666929" cy="300356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9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9489" y="4413301"/>
            <a:ext cx="4340728" cy="1328023"/>
          </a:xfrm>
          <a:prstGeom prst="round2DiagRect">
            <a:avLst/>
          </a:prstGeom>
          <a:solidFill>
            <a:srgbClr val="CCFFFF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为1期间出现的多次翻转现象称为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空翻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，抗干扰性差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是时序电路的一种冒险现象。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PA-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9489" y="1700534"/>
            <a:ext cx="4340728" cy="1818370"/>
          </a:xfrm>
          <a:prstGeom prst="round2DiagRect">
            <a:avLst/>
          </a:prstGeom>
          <a:solidFill>
            <a:srgbClr val="CCFFFF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动作特点：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的全部时间里，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的变化都能引起触发器输出端状态的改变。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3652" y="998467"/>
            <a:ext cx="6333333" cy="474285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069873" y="1873405"/>
            <a:ext cx="0" cy="376264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861288" y="1873405"/>
            <a:ext cx="0" cy="413687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449015" y="2219093"/>
            <a:ext cx="0" cy="3468223"/>
          </a:xfrm>
          <a:prstGeom prst="line">
            <a:avLst/>
          </a:prstGeom>
          <a:ln w="571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099997" y="175742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092292" y="265572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6807179" y="5636054"/>
            <a:ext cx="956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强制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715840" y="2190518"/>
            <a:ext cx="0" cy="3819757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7856487" y="175742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1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7894795" y="3216394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1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1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844344" y="5636054"/>
            <a:ext cx="6915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1"/>
                </a:solidFill>
                <a:latin typeface="宋体" panose="02010600030101010101" pitchFamily="2" charset="-122"/>
              </a:rPr>
              <a:t>置</a:t>
            </a:r>
            <a:r>
              <a:rPr lang="en-US" altLang="zh-CN" sz="2400" b="1" dirty="0">
                <a:solidFill>
                  <a:schemeClr val="accent1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宋体" panose="02010600030101010101" pitchFamily="2" charset="-122"/>
            </a:endParaRP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7888461" y="395698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1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宋体" panose="0201060003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963490" y="2201564"/>
            <a:ext cx="0" cy="3848584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592140" y="2219494"/>
            <a:ext cx="0" cy="3763886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10967502" y="5587171"/>
            <a:ext cx="956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保持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8977543" y="5644916"/>
            <a:ext cx="7067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3"/>
                </a:solidFill>
                <a:latin typeface="宋体" panose="02010600030101010101" pitchFamily="2" charset="-122"/>
              </a:rPr>
              <a:t>置</a:t>
            </a:r>
            <a:r>
              <a:rPr lang="en-US" altLang="zh-CN" sz="2400" b="1" dirty="0">
                <a:solidFill>
                  <a:schemeClr val="accent3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3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9111313" y="237888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3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3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9116019" y="311672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3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3"/>
              </a:solidFill>
              <a:latin typeface="宋体" panose="02010600030101010101" pitchFamily="2" charset="-122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9115730" y="409700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3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3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7069873" y="393984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7069873" y="482759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11144275" y="137010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8685729" y="1750074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8678024" y="264836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8412184" y="6010275"/>
            <a:ext cx="956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强制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8671498" y="394560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8671498" y="483335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9771814" y="5653979"/>
            <a:ext cx="6915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置</a:t>
            </a: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7030A0"/>
              </a:solidFill>
              <a:latin typeface="宋体" panose="02010600030101010101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0481940" y="2191929"/>
            <a:ext cx="0" cy="3819757"/>
          </a:xfrm>
          <a:prstGeom prst="lin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9"/>
          <p:cNvSpPr txBox="1">
            <a:spLocks noChangeArrowheads="1"/>
          </p:cNvSpPr>
          <p:nvPr/>
        </p:nvSpPr>
        <p:spPr bwMode="auto">
          <a:xfrm>
            <a:off x="9828782" y="175883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7030A0"/>
              </a:solidFill>
              <a:latin typeface="宋体" panose="02010600030101010101" pitchFamily="2" charset="-122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9867090" y="321780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7030A0"/>
              </a:solidFill>
              <a:latin typeface="宋体" panose="02010600030101010101" pitchFamily="2" charset="-122"/>
            </a:endParaRP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9883184" y="392016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7030A0"/>
              </a:solidFill>
              <a:latin typeface="宋体" panose="02010600030101010101" pitchFamily="2" charset="-122"/>
            </a:endParaRPr>
          </a:p>
        </p:txBody>
      </p: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10376077" y="5976616"/>
            <a:ext cx="7067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置</a:t>
            </a: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10509847" y="239681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10514553" y="309879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10514264" y="412389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2" grpId="0"/>
      <p:bldP spid="14" grpId="0"/>
      <p:bldP spid="18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2" grpId="0"/>
      <p:bldP spid="33" grpId="0"/>
      <p:bldP spid="36" grpId="0"/>
      <p:bldP spid="37" grpId="0"/>
      <p:bldP spid="30" grpId="0"/>
      <p:bldP spid="31" grpId="0"/>
      <p:bldP spid="34" grpId="0"/>
      <p:bldP spid="35" grpId="0"/>
      <p:bldP spid="38" grpId="0"/>
      <p:bldP spid="43" grpId="0"/>
      <p:bldP spid="45" grpId="0"/>
      <p:bldP spid="46" grpId="0"/>
      <p:bldP spid="53" grpId="0"/>
      <p:bldP spid="55" grpId="0"/>
      <p:bldP spid="56" grpId="0"/>
      <p:bldP spid="57" grpId="0"/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43" y="161371"/>
            <a:ext cx="31242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8"/>
          <p:cNvSpPr txBox="1">
            <a:spLocks noChangeArrowheads="1"/>
          </p:cNvSpPr>
          <p:nvPr/>
        </p:nvSpPr>
        <p:spPr bwMode="auto">
          <a:xfrm>
            <a:off x="7422716" y="5386243"/>
            <a:ext cx="4286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cs typeface="Times New Roman" panose="02020603050405020304" pitchFamily="18" charset="0"/>
              </a:rPr>
              <a:t>常用集成电路型号：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74LS373</a:t>
            </a:r>
            <a:r>
              <a:rPr lang="zh-CN" altLang="en-US" sz="2400" b="1" dirty="0"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cs typeface="Times New Roman" panose="02020603050405020304" pitchFamily="18" charset="0"/>
              </a:rPr>
              <a:t>74LS75</a:t>
            </a:r>
            <a:r>
              <a:rPr lang="zh-CN" altLang="en-US" sz="2400" b="1" dirty="0"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cs typeface="Times New Roman" panose="02020603050405020304" pitchFamily="18" charset="0"/>
              </a:rPr>
              <a:t>74LS573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2296" name="Rectangle 1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3801" name="TextBox 12"/>
          <p:cNvSpPr txBox="1">
            <a:spLocks noChangeArrowheads="1"/>
          </p:cNvSpPr>
          <p:nvPr/>
        </p:nvSpPr>
        <p:spPr bwMode="auto">
          <a:xfrm>
            <a:off x="433772" y="1633118"/>
            <a:ext cx="35966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 </a:t>
            </a:r>
            <a:r>
              <a:rPr kumimoji="1" lang="zh-CN" altLang="en-US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锁存器（</a:t>
            </a:r>
            <a:r>
              <a:rPr kumimoji="1" lang="en-US" altLang="zh-CN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D-Latch</a:t>
            </a:r>
            <a:r>
              <a:rPr kumimoji="1" lang="zh-CN" altLang="en-US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US" sz="2800" b="1" dirty="0">
              <a:solidFill>
                <a:srgbClr val="005286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802" name="Picture 11" descr="C:\Users\acer\Desktop\21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65" y="5218194"/>
            <a:ext cx="488791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47"/>
          <a:stretch>
            <a:fillRect/>
          </a:stretch>
        </p:blipFill>
        <p:spPr>
          <a:xfrm>
            <a:off x="2006727" y="2578495"/>
            <a:ext cx="4127705" cy="2625092"/>
          </a:xfrm>
          <a:prstGeom prst="rect">
            <a:avLst/>
          </a:prstGeom>
        </p:spPr>
      </p:pic>
      <p:sp>
        <p:nvSpPr>
          <p:cNvPr id="14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4"/>
          <a:stretch>
            <a:fillRect/>
          </a:stretch>
        </p:blipFill>
        <p:spPr>
          <a:xfrm>
            <a:off x="6432246" y="2600290"/>
            <a:ext cx="2422125" cy="2548349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 bwMode="auto">
          <a:xfrm>
            <a:off x="4802506" y="1689932"/>
            <a:ext cx="428391" cy="1008852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5164251" y="1843236"/>
            <a:ext cx="27414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解决</a:t>
            </a:r>
            <a:r>
              <a:rPr lang="en-US" altLang="zh-CN" sz="20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RS=0</a:t>
            </a:r>
            <a:r>
              <a:rPr lang="zh-CN" altLang="en-US" sz="20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的约束问题</a:t>
            </a:r>
            <a:endParaRPr lang="en-US" altLang="zh-CN" sz="2000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9710720" y="1162832"/>
            <a:ext cx="1116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功能表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690509" y="1451912"/>
            <a:ext cx="3313732" cy="1484891"/>
            <a:chOff x="8690509" y="1451912"/>
            <a:chExt cx="3313732" cy="148489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5"/>
            <a:srcRect l="34135" t="-798" r="29601" b="798"/>
            <a:stretch>
              <a:fillRect/>
            </a:stretch>
          </p:blipFill>
          <p:spPr>
            <a:xfrm>
              <a:off x="8690509" y="1451912"/>
              <a:ext cx="3313732" cy="148489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>
              <a:off x="9613900" y="2149476"/>
              <a:ext cx="234950" cy="4813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rtlCol="0" anchor="ctr"/>
            <a:lstStyle/>
            <a:p>
              <a:pPr algn="l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autoUpdateAnimBg="0"/>
      <p:bldP spid="33801" grpId="0"/>
      <p:bldP spid="3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Box 7"/>
          <p:cNvSpPr txBox="1">
            <a:spLocks noChangeArrowheads="1"/>
          </p:cNvSpPr>
          <p:nvPr/>
        </p:nvSpPr>
        <p:spPr bwMode="auto">
          <a:xfrm>
            <a:off x="859542" y="1411374"/>
            <a:ext cx="44173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CMOS</a:t>
            </a:r>
            <a:r>
              <a:rPr kumimoji="1" lang="zh-CN" altLang="en-US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传输门构成的</a:t>
            </a:r>
            <a:r>
              <a:rPr kumimoji="1" lang="en-US" altLang="zh-CN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  <a:endParaRPr kumimoji="1" lang="zh-CN" altLang="en-US" sz="2400" b="1" dirty="0">
              <a:solidFill>
                <a:srgbClr val="005286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037" name="TextBox 11"/>
          <p:cNvSpPr txBox="1">
            <a:spLocks noChangeArrowheads="1"/>
          </p:cNvSpPr>
          <p:nvPr/>
        </p:nvSpPr>
        <p:spPr bwMode="auto">
          <a:xfrm>
            <a:off x="1953681" y="4017407"/>
            <a:ext cx="883908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cs typeface="Times New Roman" panose="02020603050405020304" pitchFamily="18" charset="0"/>
              </a:rPr>
              <a:t>CP=1</a:t>
            </a:r>
            <a:r>
              <a:rPr lang="zh-CN" altLang="en-US" sz="2400" b="1" dirty="0"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cs typeface="Times New Roman" panose="02020603050405020304" pitchFamily="18" charset="0"/>
              </a:rPr>
              <a:t>TG1</a:t>
            </a:r>
            <a:r>
              <a:rPr lang="zh-CN" altLang="en-US" sz="2400" b="1" dirty="0"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cs typeface="Times New Roman" panose="02020603050405020304" pitchFamily="18" charset="0"/>
              </a:rPr>
              <a:t>c=1,cn=0</a:t>
            </a:r>
            <a:r>
              <a:rPr lang="zh-CN" altLang="en-US" sz="2400" b="1" dirty="0">
                <a:cs typeface="Times New Roman" panose="02020603050405020304" pitchFamily="18" charset="0"/>
              </a:rPr>
              <a:t>）导通；</a:t>
            </a:r>
            <a:r>
              <a:rPr lang="en-US" altLang="zh-CN" sz="2400" b="1" dirty="0">
                <a:cs typeface="Times New Roman" panose="02020603050405020304" pitchFamily="18" charset="0"/>
              </a:rPr>
              <a:t>TG2(c=0,cn=1)</a:t>
            </a:r>
            <a:r>
              <a:rPr lang="zh-CN" altLang="en-US" sz="2400" b="1" dirty="0">
                <a:cs typeface="Times New Roman" panose="02020603050405020304" pitchFamily="18" charset="0"/>
              </a:rPr>
              <a:t>高阻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               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cs typeface="Times New Roman" panose="02020603050405020304" pitchFamily="18" charset="0"/>
              </a:rPr>
              <a:t>通过</a:t>
            </a:r>
            <a:r>
              <a:rPr lang="en-US" altLang="zh-CN" sz="2400" b="1" dirty="0">
                <a:cs typeface="Times New Roman" panose="02020603050405020304" pitchFamily="18" charset="0"/>
              </a:rPr>
              <a:t>TG1</a:t>
            </a:r>
            <a:r>
              <a:rPr lang="zh-CN" altLang="en-US" sz="2400" b="1" dirty="0">
                <a:cs typeface="Times New Roman" panose="02020603050405020304" pitchFamily="18" charset="0"/>
              </a:rPr>
              <a:t>和反相器</a:t>
            </a:r>
            <a:r>
              <a:rPr lang="en-US" altLang="zh-CN" sz="2400" b="1" dirty="0">
                <a:cs typeface="Times New Roman" panose="02020603050405020304" pitchFamily="18" charset="0"/>
              </a:rPr>
              <a:t>INV1</a:t>
            </a:r>
            <a:r>
              <a:rPr lang="zh-CN" altLang="en-US" sz="2400" b="1" dirty="0">
                <a:cs typeface="Times New Roman" panose="02020603050405020304" pitchFamily="18" charset="0"/>
              </a:rPr>
              <a:t>，故</a:t>
            </a:r>
            <a:r>
              <a:rPr lang="en-US" altLang="zh-CN" sz="2400" b="1" i="1" dirty="0">
                <a:cs typeface="Times New Roman" panose="02020603050405020304" pitchFamily="18" charset="0"/>
              </a:rPr>
              <a:t>Q</a:t>
            </a:r>
            <a:r>
              <a:rPr lang="en-US" altLang="zh-CN" sz="2400" b="1" dirty="0"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直通状态</a:t>
            </a:r>
            <a:endParaRPr lang="zh-CN" altLang="en-US" sz="24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cs typeface="Times New Roman" panose="02020603050405020304" pitchFamily="18" charset="0"/>
              </a:rPr>
              <a:t>CP=0</a:t>
            </a:r>
            <a:r>
              <a:rPr lang="zh-CN" altLang="en-US" sz="2400" b="1" dirty="0"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cs typeface="Times New Roman" panose="02020603050405020304" pitchFamily="18" charset="0"/>
              </a:rPr>
              <a:t>TG1(c=0,cn=1)</a:t>
            </a:r>
            <a:r>
              <a:rPr lang="zh-CN" altLang="en-US" sz="2400" b="1" dirty="0">
                <a:cs typeface="Times New Roman" panose="02020603050405020304" pitchFamily="18" charset="0"/>
              </a:rPr>
              <a:t>高阻，</a:t>
            </a:r>
            <a:r>
              <a:rPr lang="en-US" altLang="zh-CN" sz="2400" b="1" dirty="0">
                <a:cs typeface="Times New Roman" panose="02020603050405020304" pitchFamily="18" charset="0"/>
              </a:rPr>
              <a:t>TG2(c=1,cn=0)</a:t>
            </a:r>
            <a:r>
              <a:rPr lang="zh-CN" altLang="en-US" sz="2400" b="1" dirty="0">
                <a:cs typeface="Times New Roman" panose="02020603050405020304" pitchFamily="18" charset="0"/>
              </a:rPr>
              <a:t>导通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               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cs typeface="Times New Roman" panose="02020603050405020304" pitchFamily="18" charset="0"/>
              </a:rPr>
              <a:t>无法传到</a:t>
            </a:r>
            <a:r>
              <a:rPr lang="en-US" altLang="zh-CN" sz="2400" b="1" dirty="0">
                <a:cs typeface="Times New Roman" panose="02020603050405020304" pitchFamily="18" charset="0"/>
              </a:rPr>
              <a:t>INV1</a:t>
            </a:r>
            <a:r>
              <a:rPr lang="zh-CN" altLang="en-US" sz="2400" b="1" dirty="0">
                <a:cs typeface="Times New Roman" panose="02020603050405020304" pitchFamily="18" charset="0"/>
              </a:rPr>
              <a:t>上，</a:t>
            </a:r>
            <a:r>
              <a:rPr lang="en-US" altLang="zh-CN" sz="2400" b="1" dirty="0">
                <a:cs typeface="Times New Roman" panose="02020603050405020304" pitchFamily="18" charset="0"/>
              </a:rPr>
              <a:t>Q</a:t>
            </a:r>
            <a:r>
              <a:rPr lang="zh-CN" altLang="en-US" sz="2400" b="1" dirty="0">
                <a:cs typeface="Times New Roman" panose="02020603050405020304" pitchFamily="18" charset="0"/>
              </a:rPr>
              <a:t>保持，</a:t>
            </a:r>
            <a:r>
              <a:rPr lang="zh-CN" altLang="en-US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锁存状态</a:t>
            </a:r>
            <a:endParaRPr lang="zh-CN" altLang="en-US" sz="24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55" y="1911223"/>
            <a:ext cx="9733333" cy="21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1733827" y="5214464"/>
            <a:ext cx="1269350" cy="96595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390800" y="362098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560845" y="364398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730890" y="3632484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276850" y="267224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867400" y="267224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287755" y="198347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6973680" y="267224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2352700" y="2629281"/>
            <a:ext cx="7629500" cy="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" name="组合 34"/>
          <p:cNvGrpSpPr/>
          <p:nvPr/>
        </p:nvGrpSpPr>
        <p:grpSpPr>
          <a:xfrm>
            <a:off x="6657975" y="2629281"/>
            <a:ext cx="3270885" cy="1219088"/>
            <a:chOff x="6657975" y="2629281"/>
            <a:chExt cx="3270885" cy="1219088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8834460" y="2629281"/>
              <a:ext cx="0" cy="9255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>
            <a:xfrm flipH="1">
              <a:off x="6657976" y="3543300"/>
              <a:ext cx="220027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>
            <a:xfrm flipH="1">
              <a:off x="6657976" y="3836871"/>
              <a:ext cx="32708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6657975" y="3524318"/>
              <a:ext cx="0" cy="32405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2384794" y="361256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3560845" y="364145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5294747" y="197621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41" name="Text Box 9"/>
          <p:cNvSpPr txBox="1">
            <a:spLocks noChangeArrowheads="1"/>
          </p:cNvSpPr>
          <p:nvPr/>
        </p:nvSpPr>
        <p:spPr bwMode="auto">
          <a:xfrm>
            <a:off x="6970880" y="266581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4750219" y="360791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5278231" y="268754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5867400" y="265767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 flipV="1">
            <a:off x="6657975" y="2647172"/>
            <a:ext cx="1" cy="1201197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/>
          <p:nvPr/>
        </p:nvCxnSpPr>
        <p:spPr>
          <a:xfrm flipH="1">
            <a:off x="6634186" y="2637850"/>
            <a:ext cx="2200274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连接符 49"/>
          <p:cNvCxnSpPr/>
          <p:nvPr/>
        </p:nvCxnSpPr>
        <p:spPr>
          <a:xfrm flipV="1">
            <a:off x="8831659" y="2617783"/>
            <a:ext cx="0" cy="925517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50"/>
          <p:cNvCxnSpPr/>
          <p:nvPr/>
        </p:nvCxnSpPr>
        <p:spPr>
          <a:xfrm flipH="1">
            <a:off x="6657976" y="3536562"/>
            <a:ext cx="2200274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51"/>
          <p:cNvCxnSpPr/>
          <p:nvPr/>
        </p:nvCxnSpPr>
        <p:spPr>
          <a:xfrm flipH="1">
            <a:off x="6657975" y="3827152"/>
            <a:ext cx="3270885" cy="7755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 bwMode="auto">
          <a:xfrm>
            <a:off x="1792356" y="4243268"/>
            <a:ext cx="1124150" cy="492199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954194" y="4156359"/>
            <a:ext cx="6261524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038283" y="4746432"/>
            <a:ext cx="6473270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003177" y="5240089"/>
            <a:ext cx="6261524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2954194" y="5828496"/>
            <a:ext cx="6473270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6634186" y="2657679"/>
            <a:ext cx="2200274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38" grpId="0"/>
      <p:bldP spid="39" grpId="0"/>
      <p:bldP spid="40" grpId="0"/>
      <p:bldP spid="41" grpId="0"/>
      <p:bldP spid="42" grpId="0"/>
      <p:bldP spid="43" grpId="0"/>
      <p:bldP spid="44" grpId="0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7" y="2149309"/>
            <a:ext cx="10077031" cy="2437533"/>
          </a:xfrm>
          <a:prstGeom prst="rect">
            <a:avLst/>
          </a:prstGeom>
        </p:spPr>
      </p:pic>
      <p:sp>
        <p:nvSpPr>
          <p:cNvPr id="46084" name="TextBox 12"/>
          <p:cNvSpPr txBox="1">
            <a:spLocks noChangeArrowheads="1"/>
          </p:cNvSpPr>
          <p:nvPr/>
        </p:nvSpPr>
        <p:spPr bwMode="auto">
          <a:xfrm>
            <a:off x="666540" y="1506728"/>
            <a:ext cx="80393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CMOS</a:t>
            </a:r>
            <a:r>
              <a:rPr kumimoji="1" lang="zh-CN" altLang="en-US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传输门构成的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带异步清</a:t>
            </a: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和置位控制端的</a:t>
            </a:r>
            <a:r>
              <a:rPr kumimoji="1" lang="en-US" altLang="zh-CN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4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  <a:endParaRPr kumimoji="1" lang="zh-CN" altLang="en-US" sz="2400" b="1" dirty="0">
              <a:solidFill>
                <a:srgbClr val="005286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061" name="TextBox 14"/>
          <p:cNvSpPr txBox="1">
            <a:spLocks noChangeArrowheads="1"/>
          </p:cNvSpPr>
          <p:nvPr/>
        </p:nvSpPr>
        <p:spPr bwMode="auto">
          <a:xfrm>
            <a:off x="2514600" y="4895850"/>
            <a:ext cx="563431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/>
              <a:t>PRN=0 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CLRN=1 </a:t>
            </a:r>
            <a:r>
              <a:rPr lang="zh-CN" altLang="en-US" sz="2800" b="1" dirty="0"/>
              <a:t>时，</a:t>
            </a:r>
            <a:r>
              <a:rPr lang="en-US" altLang="zh-CN" sz="2800" b="1" dirty="0"/>
              <a:t>Q=1</a:t>
            </a:r>
            <a:endParaRPr lang="en-US" altLang="zh-CN" sz="2800" b="1" dirty="0"/>
          </a:p>
          <a:p>
            <a:endParaRPr lang="zh-CN" altLang="en-US" sz="2800" b="1" dirty="0"/>
          </a:p>
          <a:p>
            <a:r>
              <a:rPr lang="en-US" altLang="zh-CN" sz="2800" b="1" dirty="0"/>
              <a:t>PRN=1</a:t>
            </a:r>
            <a:r>
              <a:rPr lang="zh-CN" altLang="en-US" sz="2800" b="1" dirty="0"/>
              <a:t>， </a:t>
            </a:r>
            <a:r>
              <a:rPr lang="en-US" altLang="zh-CN" sz="2800" b="1" dirty="0"/>
              <a:t>CLRN=0 </a:t>
            </a:r>
            <a:r>
              <a:rPr lang="zh-CN" altLang="en-US" sz="2800" b="1" dirty="0"/>
              <a:t>时，</a:t>
            </a:r>
            <a:r>
              <a:rPr lang="en-US" altLang="zh-CN" sz="2800" b="1" dirty="0"/>
              <a:t>Q=0</a:t>
            </a:r>
            <a:endParaRPr lang="zh-CN" altLang="en-US" sz="2800" b="1" dirty="0"/>
          </a:p>
        </p:txBody>
      </p:sp>
      <p:sp>
        <p:nvSpPr>
          <p:cNvPr id="10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276847" y="392470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184527" y="4976101"/>
            <a:ext cx="2426073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606070" y="4949524"/>
            <a:ext cx="3651296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184527" y="5846655"/>
            <a:ext cx="2426073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563907" y="5852548"/>
            <a:ext cx="3693459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271034" y="206091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8268861" y="363824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6931170" y="346304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3276847" y="392434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3271034" y="206055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7246740" y="229174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8557931" y="239626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8268403" y="362889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6930712" y="346304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10647396" y="405348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10647396" y="404437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8217516" y="320429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6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animBg="1"/>
      <p:bldP spid="13" grpId="0" animBg="1"/>
      <p:bldP spid="14" grpId="0" animBg="1"/>
      <p:bldP spid="15" grpId="0" animBg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5" grpId="1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9212" y="2060152"/>
            <a:ext cx="6962775" cy="3007179"/>
          </a:xfrm>
          <a:prstGeom prst="rect">
            <a:avLst/>
          </a:prstGeom>
        </p:spPr>
      </p:pic>
      <p:sp>
        <p:nvSpPr>
          <p:cNvPr id="25605" name="Rectangle 9"/>
          <p:cNvSpPr>
            <a:spLocks noChangeArrowheads="1"/>
          </p:cNvSpPr>
          <p:nvPr/>
        </p:nvSpPr>
        <p:spPr bwMode="auto">
          <a:xfrm>
            <a:off x="7543762" y="2122739"/>
            <a:ext cx="2666929" cy="300356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6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212" y="1722558"/>
            <a:ext cx="4340728" cy="1818370"/>
          </a:xfrm>
          <a:prstGeom prst="round2DiagRect">
            <a:avLst/>
          </a:prstGeom>
          <a:solidFill>
            <a:srgbClr val="CCFFFF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动作特点：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的全部时间里，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的变化都能引起锁存器输出端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状态的改变。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384073" y="2378886"/>
            <a:ext cx="0" cy="3141145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393937" y="2378886"/>
            <a:ext cx="8060" cy="3158314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414308" y="2349268"/>
            <a:ext cx="0" cy="3149832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0420815" y="2342918"/>
            <a:ext cx="0" cy="3149832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411040" y="2350101"/>
            <a:ext cx="0" cy="318709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8325" y="2329400"/>
            <a:ext cx="0" cy="316335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9503781" y="5091065"/>
            <a:ext cx="956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B4EB"/>
                </a:solidFill>
                <a:latin typeface="宋体" panose="02010600030101010101" pitchFamily="2" charset="-122"/>
              </a:rPr>
              <a:t>保持</a:t>
            </a:r>
            <a:endParaRPr lang="zh-CN" altLang="en-US" sz="2400" b="1" dirty="0">
              <a:solidFill>
                <a:srgbClr val="00B4EB"/>
              </a:solidFill>
              <a:latin typeface="宋体" panose="02010600030101010101" pitchFamily="2" charset="-122"/>
            </a:endParaRP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7467663" y="5075535"/>
            <a:ext cx="956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B4EB"/>
                </a:solidFill>
                <a:latin typeface="宋体" panose="02010600030101010101" pitchFamily="2" charset="-122"/>
              </a:rPr>
              <a:t>保持</a:t>
            </a:r>
            <a:endParaRPr lang="zh-CN" altLang="en-US" sz="2400" b="1" dirty="0">
              <a:solidFill>
                <a:srgbClr val="00B4EB"/>
              </a:solidFill>
              <a:latin typeface="宋体" panose="02010600030101010101" pitchFamily="2" charset="-122"/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8460539" y="5067331"/>
            <a:ext cx="83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空翻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61000" y="4473702"/>
            <a:ext cx="3028571" cy="1019048"/>
          </a:xfrm>
          <a:prstGeom prst="rect">
            <a:avLst/>
          </a:prstGeom>
        </p:spPr>
      </p:pic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1018268" y="3821692"/>
            <a:ext cx="2730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锁存器特征方程：</a:t>
            </a: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5284322" y="1323007"/>
            <a:ext cx="26617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cs typeface="Times New Roman" panose="02020603050405020304" pitchFamily="18" charset="0"/>
              </a:rPr>
              <a:t>例：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cs typeface="Times New Roman" panose="02020603050405020304" pitchFamily="18" charset="0"/>
              </a:rPr>
              <a:t>锁存器波形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505450" y="3861013"/>
            <a:ext cx="6477000" cy="1682751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0" grpId="0"/>
      <p:bldP spid="49" grpId="0"/>
      <p:bldP spid="50" grpId="0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3"/>
          <p:cNvSpPr>
            <a:spLocks noChangeArrowheads="1"/>
          </p:cNvSpPr>
          <p:nvPr/>
        </p:nvSpPr>
        <p:spPr bwMode="auto">
          <a:xfrm>
            <a:off x="3017839" y="6086475"/>
            <a:ext cx="105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解：</a:t>
            </a:r>
            <a:endParaRPr lang="zh-CN" altLang="en-US" sz="2400" b="1" baseline="-25000">
              <a:solidFill>
                <a:srgbClr val="FF3300"/>
              </a:solidFill>
            </a:endParaRPr>
          </a:p>
        </p:txBody>
      </p:sp>
      <p:sp>
        <p:nvSpPr>
          <p:cNvPr id="35846" name="Rectangle 4"/>
          <p:cNvSpPr>
            <a:spLocks noChangeArrowheads="1"/>
          </p:cNvSpPr>
          <p:nvPr/>
        </p:nvSpPr>
        <p:spPr bwMode="auto">
          <a:xfrm>
            <a:off x="1518514" y="1641475"/>
            <a:ext cx="96216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]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试对应输入波形画出下图中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</a:rPr>
              <a:t>Q </a:t>
            </a:r>
            <a:r>
              <a:rPr lang="zh-CN" altLang="en-US" sz="2400" b="1" dirty="0">
                <a:solidFill>
                  <a:srgbClr val="000000"/>
                </a:solidFill>
              </a:rPr>
              <a:t>端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波形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设触发器初始状态为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0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2691683" y="2814122"/>
            <a:ext cx="7556500" cy="2819400"/>
            <a:chOff x="0" y="0"/>
            <a:chExt cx="4760" cy="1776"/>
          </a:xfrm>
        </p:grpSpPr>
        <p:sp>
          <p:nvSpPr>
            <p:cNvPr id="13382" name="AutoShape 6"/>
            <p:cNvSpPr>
              <a:spLocks noChangeArrowheads="1"/>
            </p:cNvSpPr>
            <p:nvPr/>
          </p:nvSpPr>
          <p:spPr bwMode="auto">
            <a:xfrm>
              <a:off x="0" y="767"/>
              <a:ext cx="4760" cy="233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3383" name="Group 7"/>
            <p:cNvGrpSpPr/>
            <p:nvPr/>
          </p:nvGrpSpPr>
          <p:grpSpPr bwMode="auto">
            <a:xfrm>
              <a:off x="170" y="0"/>
              <a:ext cx="1116" cy="1776"/>
              <a:chOff x="0" y="0"/>
              <a:chExt cx="1116" cy="1776"/>
            </a:xfrm>
          </p:grpSpPr>
          <p:graphicFrame>
            <p:nvGraphicFramePr>
              <p:cNvPr id="13314" name="Object 8"/>
              <p:cNvGraphicFramePr>
                <a:graphicFrameLocks noChangeAspect="1"/>
              </p:cNvGraphicFramePr>
              <p:nvPr/>
            </p:nvGraphicFramePr>
            <p:xfrm>
              <a:off x="0" y="195"/>
              <a:ext cx="1116" cy="1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BMP 图像" r:id="rId1" imgW="1771650" imgH="2143125" progId="Paint.Picture">
                      <p:embed/>
                    </p:oleObj>
                  </mc:Choice>
                  <mc:Fallback>
                    <p:oleObj name="BMP 图像" r:id="rId1" imgW="1771650" imgH="2143125" progId="Paint.Picture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5"/>
                            <a:ext cx="1116" cy="1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0" name="Rectangle 9"/>
              <p:cNvSpPr>
                <a:spLocks noChangeArrowheads="1"/>
              </p:cNvSpPr>
              <p:nvPr/>
            </p:nvSpPr>
            <p:spPr bwMode="auto">
              <a:xfrm>
                <a:off x="838" y="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 i="1">
                    <a:solidFill>
                      <a:srgbClr val="000000"/>
                    </a:solidFill>
                  </a:rPr>
                  <a:t>Q</a:t>
                </a:r>
                <a:endParaRPr lang="en-US" altLang="zh-CN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3411" name="Line 10"/>
              <p:cNvSpPr>
                <a:spLocks noChangeShapeType="1"/>
              </p:cNvSpPr>
              <p:nvPr/>
            </p:nvSpPr>
            <p:spPr bwMode="auto">
              <a:xfrm>
                <a:off x="910" y="51"/>
                <a:ext cx="12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412" name="Rectangle 11"/>
              <p:cNvSpPr>
                <a:spLocks noChangeArrowheads="1"/>
              </p:cNvSpPr>
              <p:nvPr/>
            </p:nvSpPr>
            <p:spPr bwMode="auto">
              <a:xfrm>
                <a:off x="14" y="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 i="1">
                    <a:solidFill>
                      <a:srgbClr val="000000"/>
                    </a:solidFill>
                  </a:rPr>
                  <a:t>Q</a:t>
                </a:r>
                <a:endParaRPr lang="en-US" altLang="zh-CN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3413" name="Rectangle 12"/>
              <p:cNvSpPr>
                <a:spLocks noChangeArrowheads="1"/>
              </p:cNvSpPr>
              <p:nvPr/>
            </p:nvSpPr>
            <p:spPr bwMode="auto">
              <a:xfrm>
                <a:off x="142" y="928"/>
                <a:ext cx="25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>
                    <a:solidFill>
                      <a:srgbClr val="000000"/>
                    </a:solidFill>
                  </a:rPr>
                  <a:t>D</a:t>
                </a:r>
                <a:endParaRPr lang="en-US" altLang="zh-CN" sz="2400">
                  <a:solidFill>
                    <a:srgbClr val="FF3300"/>
                  </a:solidFill>
                </a:endParaRPr>
              </a:p>
            </p:txBody>
          </p:sp>
          <p:sp>
            <p:nvSpPr>
              <p:cNvPr id="13414" name="Rectangle 13"/>
              <p:cNvSpPr>
                <a:spLocks noChangeArrowheads="1"/>
              </p:cNvSpPr>
              <p:nvPr/>
            </p:nvSpPr>
            <p:spPr bwMode="auto">
              <a:xfrm>
                <a:off x="135" y="1488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D</a:t>
                </a:r>
                <a:endParaRPr lang="en-US" altLang="zh-CN" sz="2400" b="1" i="1" baseline="-25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15" name="Rectangle 14"/>
              <p:cNvSpPr>
                <a:spLocks noChangeArrowheads="1"/>
              </p:cNvSpPr>
              <p:nvPr/>
            </p:nvSpPr>
            <p:spPr bwMode="auto">
              <a:xfrm>
                <a:off x="390" y="928"/>
                <a:ext cx="35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>
                    <a:solidFill>
                      <a:srgbClr val="000000"/>
                    </a:solidFill>
                  </a:rPr>
                  <a:t>CP</a:t>
                </a:r>
                <a:endParaRPr lang="en-US" altLang="zh-CN" sz="2400" baseline="-25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16" name="Rectangle 15"/>
              <p:cNvSpPr>
                <a:spLocks noChangeArrowheads="1"/>
              </p:cNvSpPr>
              <p:nvPr/>
            </p:nvSpPr>
            <p:spPr bwMode="auto">
              <a:xfrm>
                <a:off x="367" y="1488"/>
                <a:ext cx="36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CP</a:t>
                </a:r>
                <a:endParaRPr lang="en-US" altLang="zh-CN" sz="2400" b="1" i="1" baseline="-250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384" name="Group 16"/>
            <p:cNvGrpSpPr/>
            <p:nvPr/>
          </p:nvGrpSpPr>
          <p:grpSpPr bwMode="auto">
            <a:xfrm>
              <a:off x="1480" y="327"/>
              <a:ext cx="3151" cy="1004"/>
              <a:chOff x="0" y="0"/>
              <a:chExt cx="3151" cy="1004"/>
            </a:xfrm>
          </p:grpSpPr>
          <p:sp>
            <p:nvSpPr>
              <p:cNvPr id="13385" name="Line 17"/>
              <p:cNvSpPr>
                <a:spLocks noChangeShapeType="1"/>
              </p:cNvSpPr>
              <p:nvPr/>
            </p:nvSpPr>
            <p:spPr bwMode="auto">
              <a:xfrm>
                <a:off x="1240" y="572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6" name="Line 18"/>
              <p:cNvSpPr>
                <a:spLocks noChangeShapeType="1"/>
              </p:cNvSpPr>
              <p:nvPr/>
            </p:nvSpPr>
            <p:spPr bwMode="auto">
              <a:xfrm flipV="1">
                <a:off x="1252" y="569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7" name="Line 19"/>
              <p:cNvSpPr>
                <a:spLocks noChangeShapeType="1"/>
              </p:cNvSpPr>
              <p:nvPr/>
            </p:nvSpPr>
            <p:spPr bwMode="auto">
              <a:xfrm flipV="1">
                <a:off x="1708" y="57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8" name="Line 20"/>
              <p:cNvSpPr>
                <a:spLocks noChangeShapeType="1"/>
              </p:cNvSpPr>
              <p:nvPr/>
            </p:nvSpPr>
            <p:spPr bwMode="auto">
              <a:xfrm>
                <a:off x="280" y="992"/>
                <a:ext cx="22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9" name="Line 21"/>
              <p:cNvSpPr>
                <a:spLocks noChangeShapeType="1"/>
              </p:cNvSpPr>
              <p:nvPr/>
            </p:nvSpPr>
            <p:spPr bwMode="auto">
              <a:xfrm>
                <a:off x="496" y="572"/>
                <a:ext cx="3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0" name="Line 22"/>
              <p:cNvSpPr>
                <a:spLocks noChangeShapeType="1"/>
              </p:cNvSpPr>
              <p:nvPr/>
            </p:nvSpPr>
            <p:spPr bwMode="auto">
              <a:xfrm flipV="1">
                <a:off x="496" y="56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1" name="Line 23"/>
              <p:cNvSpPr>
                <a:spLocks noChangeShapeType="1"/>
              </p:cNvSpPr>
              <p:nvPr/>
            </p:nvSpPr>
            <p:spPr bwMode="auto">
              <a:xfrm flipV="1">
                <a:off x="889" y="56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2" name="Line 24"/>
              <p:cNvSpPr>
                <a:spLocks noChangeShapeType="1"/>
              </p:cNvSpPr>
              <p:nvPr/>
            </p:nvSpPr>
            <p:spPr bwMode="auto">
              <a:xfrm>
                <a:off x="877" y="992"/>
                <a:ext cx="38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3" name="Line 25"/>
              <p:cNvSpPr>
                <a:spLocks noChangeShapeType="1"/>
              </p:cNvSpPr>
              <p:nvPr/>
            </p:nvSpPr>
            <p:spPr bwMode="auto">
              <a:xfrm>
                <a:off x="1702" y="992"/>
                <a:ext cx="4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4" name="Line 26"/>
              <p:cNvSpPr>
                <a:spLocks noChangeShapeType="1"/>
              </p:cNvSpPr>
              <p:nvPr/>
            </p:nvSpPr>
            <p:spPr bwMode="auto">
              <a:xfrm flipH="1">
                <a:off x="2655" y="432"/>
                <a:ext cx="49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5" name="Line 27"/>
              <p:cNvSpPr>
                <a:spLocks noChangeShapeType="1"/>
              </p:cNvSpPr>
              <p:nvPr/>
            </p:nvSpPr>
            <p:spPr bwMode="auto">
              <a:xfrm flipH="1" flipV="1">
                <a:off x="2665" y="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6" name="Line 28"/>
              <p:cNvSpPr>
                <a:spLocks noChangeShapeType="1"/>
              </p:cNvSpPr>
              <p:nvPr/>
            </p:nvSpPr>
            <p:spPr bwMode="auto">
              <a:xfrm flipH="1" flipV="1">
                <a:off x="1382" y="1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7" name="Line 29"/>
              <p:cNvSpPr>
                <a:spLocks noChangeShapeType="1"/>
              </p:cNvSpPr>
              <p:nvPr/>
            </p:nvSpPr>
            <p:spPr bwMode="auto">
              <a:xfrm flipV="1">
                <a:off x="2029" y="1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8" name="Line 30"/>
              <p:cNvSpPr>
                <a:spLocks noChangeShapeType="1"/>
              </p:cNvSpPr>
              <p:nvPr/>
            </p:nvSpPr>
            <p:spPr bwMode="auto">
              <a:xfrm>
                <a:off x="520" y="43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9" name="Line 31"/>
              <p:cNvSpPr>
                <a:spLocks noChangeShapeType="1"/>
              </p:cNvSpPr>
              <p:nvPr/>
            </p:nvSpPr>
            <p:spPr bwMode="auto">
              <a:xfrm>
                <a:off x="736" y="3"/>
                <a:ext cx="65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0" name="Line 32"/>
              <p:cNvSpPr>
                <a:spLocks noChangeShapeType="1"/>
              </p:cNvSpPr>
              <p:nvPr/>
            </p:nvSpPr>
            <p:spPr bwMode="auto">
              <a:xfrm flipV="1">
                <a:off x="748" y="9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1" name="Line 33"/>
              <p:cNvSpPr>
                <a:spLocks noChangeShapeType="1"/>
              </p:cNvSpPr>
              <p:nvPr/>
            </p:nvSpPr>
            <p:spPr bwMode="auto">
              <a:xfrm flipH="1">
                <a:off x="280" y="43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2" name="Rectangle 34"/>
              <p:cNvSpPr>
                <a:spLocks noChangeArrowheads="1"/>
              </p:cNvSpPr>
              <p:nvPr/>
            </p:nvSpPr>
            <p:spPr bwMode="auto">
              <a:xfrm>
                <a:off x="64" y="63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D</a:t>
                </a:r>
                <a:endParaRPr lang="en-US" altLang="zh-CN" sz="24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3403" name="Rectangle 35"/>
              <p:cNvSpPr>
                <a:spLocks noChangeArrowheads="1"/>
              </p:cNvSpPr>
              <p:nvPr/>
            </p:nvSpPr>
            <p:spPr bwMode="auto">
              <a:xfrm>
                <a:off x="0" y="65"/>
                <a:ext cx="36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CP</a:t>
                </a:r>
                <a:endParaRPr lang="en-US" altLang="zh-CN" sz="2400" b="1" baseline="-25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04" name="Line 36"/>
              <p:cNvSpPr>
                <a:spLocks noChangeShapeType="1"/>
              </p:cNvSpPr>
              <p:nvPr/>
            </p:nvSpPr>
            <p:spPr bwMode="auto">
              <a:xfrm>
                <a:off x="1372" y="435"/>
                <a:ext cx="65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5" name="Line 37"/>
              <p:cNvSpPr>
                <a:spLocks noChangeShapeType="1"/>
              </p:cNvSpPr>
              <p:nvPr/>
            </p:nvSpPr>
            <p:spPr bwMode="auto">
              <a:xfrm>
                <a:off x="2020" y="9"/>
                <a:ext cx="65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6" name="Line 38"/>
              <p:cNvSpPr>
                <a:spLocks noChangeShapeType="1"/>
              </p:cNvSpPr>
              <p:nvPr/>
            </p:nvSpPr>
            <p:spPr bwMode="auto">
              <a:xfrm flipV="1">
                <a:off x="2146" y="57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7" name="Line 39"/>
              <p:cNvSpPr>
                <a:spLocks noChangeShapeType="1"/>
              </p:cNvSpPr>
              <p:nvPr/>
            </p:nvSpPr>
            <p:spPr bwMode="auto">
              <a:xfrm>
                <a:off x="2134" y="572"/>
                <a:ext cx="35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8" name="Line 40"/>
              <p:cNvSpPr>
                <a:spLocks noChangeShapeType="1"/>
              </p:cNvSpPr>
              <p:nvPr/>
            </p:nvSpPr>
            <p:spPr bwMode="auto">
              <a:xfrm flipV="1">
                <a:off x="2488" y="560"/>
                <a:ext cx="0" cy="44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9" name="Line 41"/>
              <p:cNvSpPr>
                <a:spLocks noChangeShapeType="1"/>
              </p:cNvSpPr>
              <p:nvPr/>
            </p:nvSpPr>
            <p:spPr bwMode="auto">
              <a:xfrm>
                <a:off x="2482" y="992"/>
                <a:ext cx="6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42"/>
          <p:cNvGrpSpPr/>
          <p:nvPr/>
        </p:nvGrpSpPr>
        <p:grpSpPr bwMode="auto">
          <a:xfrm>
            <a:off x="6238158" y="3998001"/>
            <a:ext cx="3048000" cy="2616200"/>
            <a:chOff x="0" y="0"/>
            <a:chExt cx="1920" cy="1648"/>
          </a:xfrm>
        </p:grpSpPr>
        <p:sp>
          <p:nvSpPr>
            <p:cNvPr id="13374" name="Line 43"/>
            <p:cNvSpPr>
              <a:spLocks noChangeShapeType="1"/>
            </p:cNvSpPr>
            <p:nvPr/>
          </p:nvSpPr>
          <p:spPr bwMode="auto">
            <a:xfrm>
              <a:off x="0" y="8"/>
              <a:ext cx="0" cy="16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75" name="Line 44"/>
            <p:cNvSpPr>
              <a:spLocks noChangeShapeType="1"/>
            </p:cNvSpPr>
            <p:nvPr/>
          </p:nvSpPr>
          <p:spPr bwMode="auto">
            <a:xfrm>
              <a:off x="636" y="6"/>
              <a:ext cx="0" cy="16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76" name="Line 45"/>
            <p:cNvSpPr>
              <a:spLocks noChangeShapeType="1"/>
            </p:cNvSpPr>
            <p:nvPr/>
          </p:nvSpPr>
          <p:spPr bwMode="auto">
            <a:xfrm>
              <a:off x="146" y="564"/>
              <a:ext cx="0" cy="10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77" name="Line 46"/>
            <p:cNvSpPr>
              <a:spLocks noChangeShapeType="1"/>
            </p:cNvSpPr>
            <p:nvPr/>
          </p:nvSpPr>
          <p:spPr bwMode="auto">
            <a:xfrm>
              <a:off x="506" y="562"/>
              <a:ext cx="0" cy="10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78" name="Line 47"/>
            <p:cNvSpPr>
              <a:spLocks noChangeShapeType="1"/>
            </p:cNvSpPr>
            <p:nvPr/>
          </p:nvSpPr>
          <p:spPr bwMode="auto">
            <a:xfrm>
              <a:off x="1284" y="6"/>
              <a:ext cx="0" cy="16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79" name="Line 48"/>
            <p:cNvSpPr>
              <a:spLocks noChangeShapeType="1"/>
            </p:cNvSpPr>
            <p:nvPr/>
          </p:nvSpPr>
          <p:spPr bwMode="auto">
            <a:xfrm>
              <a:off x="1920" y="0"/>
              <a:ext cx="0" cy="16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80" name="Line 49"/>
            <p:cNvSpPr>
              <a:spLocks noChangeShapeType="1"/>
            </p:cNvSpPr>
            <p:nvPr/>
          </p:nvSpPr>
          <p:spPr bwMode="auto">
            <a:xfrm>
              <a:off x="1742" y="560"/>
              <a:ext cx="0" cy="10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81" name="Line 50"/>
            <p:cNvSpPr>
              <a:spLocks noChangeShapeType="1"/>
            </p:cNvSpPr>
            <p:nvPr/>
          </p:nvSpPr>
          <p:spPr bwMode="auto">
            <a:xfrm>
              <a:off x="1400" y="560"/>
              <a:ext cx="0" cy="10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5893" name="Rectangle 51"/>
          <p:cNvSpPr>
            <a:spLocks noChangeArrowheads="1"/>
          </p:cNvSpPr>
          <p:nvPr/>
        </p:nvSpPr>
        <p:spPr bwMode="auto">
          <a:xfrm>
            <a:off x="6224588" y="4400034"/>
            <a:ext cx="209550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" name="Group 52"/>
          <p:cNvGrpSpPr/>
          <p:nvPr/>
        </p:nvGrpSpPr>
        <p:grpSpPr bwMode="auto">
          <a:xfrm>
            <a:off x="5078413" y="6053139"/>
            <a:ext cx="1135062" cy="547687"/>
            <a:chOff x="0" y="0"/>
            <a:chExt cx="731" cy="345"/>
          </a:xfrm>
        </p:grpSpPr>
        <p:sp>
          <p:nvSpPr>
            <p:cNvPr id="13372" name="Line 53"/>
            <p:cNvSpPr>
              <a:spLocks noChangeShapeType="1"/>
            </p:cNvSpPr>
            <p:nvPr/>
          </p:nvSpPr>
          <p:spPr bwMode="auto">
            <a:xfrm flipH="1">
              <a:off x="254" y="345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Rectangle 54"/>
            <p:cNvSpPr>
              <a:spLocks noChangeArrowheads="1"/>
            </p:cNvSpPr>
            <p:nvPr/>
          </p:nvSpPr>
          <p:spPr bwMode="auto">
            <a:xfrm>
              <a:off x="0" y="0"/>
              <a:ext cx="2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b="1" i="1">
                  <a:solidFill>
                    <a:srgbClr val="000000"/>
                  </a:solidFill>
                </a:rPr>
                <a:t>Q</a:t>
              </a:r>
              <a:endParaRPr lang="en-US" altLang="zh-CN" sz="2400" b="1" i="1">
                <a:solidFill>
                  <a:srgbClr val="000000"/>
                </a:solidFill>
              </a:endParaRPr>
            </a:p>
          </p:txBody>
        </p:sp>
      </p:grpSp>
      <p:sp>
        <p:nvSpPr>
          <p:cNvPr id="35897" name="Line 55"/>
          <p:cNvSpPr>
            <a:spLocks noChangeShapeType="1"/>
          </p:cNvSpPr>
          <p:nvPr/>
        </p:nvSpPr>
        <p:spPr bwMode="auto">
          <a:xfrm flipH="1">
            <a:off x="7219950" y="5943600"/>
            <a:ext cx="10477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98" name="Line 56"/>
          <p:cNvSpPr>
            <a:spLocks noChangeShapeType="1"/>
          </p:cNvSpPr>
          <p:nvPr/>
        </p:nvSpPr>
        <p:spPr bwMode="auto">
          <a:xfrm flipH="1">
            <a:off x="9277350" y="6600825"/>
            <a:ext cx="762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57"/>
          <p:cNvGrpSpPr/>
          <p:nvPr/>
        </p:nvGrpSpPr>
        <p:grpSpPr bwMode="auto">
          <a:xfrm>
            <a:off x="8436344" y="5915025"/>
            <a:ext cx="561975" cy="685800"/>
            <a:chOff x="0" y="0"/>
            <a:chExt cx="228" cy="432"/>
          </a:xfrm>
        </p:grpSpPr>
        <p:sp>
          <p:nvSpPr>
            <p:cNvPr id="13370" name="Line 58"/>
            <p:cNvSpPr>
              <a:spLocks noChangeShapeType="1"/>
            </p:cNvSpPr>
            <p:nvPr/>
          </p:nvSpPr>
          <p:spPr bwMode="auto">
            <a:xfrm flipH="1">
              <a:off x="0" y="12"/>
              <a:ext cx="2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Line 59"/>
            <p:cNvSpPr>
              <a:spLocks noChangeShapeType="1"/>
            </p:cNvSpPr>
            <p:nvPr/>
          </p:nvSpPr>
          <p:spPr bwMode="auto">
            <a:xfrm flipH="1" flipV="1">
              <a:off x="9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60"/>
          <p:cNvGrpSpPr/>
          <p:nvPr/>
        </p:nvGrpSpPr>
        <p:grpSpPr bwMode="auto">
          <a:xfrm>
            <a:off x="8266938" y="5938838"/>
            <a:ext cx="204788" cy="685800"/>
            <a:chOff x="0" y="0"/>
            <a:chExt cx="477" cy="432"/>
          </a:xfrm>
        </p:grpSpPr>
        <p:sp>
          <p:nvSpPr>
            <p:cNvPr id="13368" name="Line 61"/>
            <p:cNvSpPr>
              <a:spLocks noChangeShapeType="1"/>
            </p:cNvSpPr>
            <p:nvPr/>
          </p:nvSpPr>
          <p:spPr bwMode="auto">
            <a:xfrm flipH="1">
              <a:off x="0" y="423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9" name="Line 62"/>
            <p:cNvSpPr>
              <a:spLocks noChangeShapeType="1"/>
            </p:cNvSpPr>
            <p:nvPr/>
          </p:nvSpPr>
          <p:spPr bwMode="auto">
            <a:xfrm flipH="1" flipV="1">
              <a:off x="7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63"/>
          <p:cNvGrpSpPr/>
          <p:nvPr/>
        </p:nvGrpSpPr>
        <p:grpSpPr bwMode="auto">
          <a:xfrm>
            <a:off x="6219201" y="5924550"/>
            <a:ext cx="257175" cy="685800"/>
            <a:chOff x="0" y="0"/>
            <a:chExt cx="240" cy="432"/>
          </a:xfrm>
        </p:grpSpPr>
        <p:sp>
          <p:nvSpPr>
            <p:cNvPr id="13366" name="Line 64"/>
            <p:cNvSpPr>
              <a:spLocks noChangeShapeType="1"/>
            </p:cNvSpPr>
            <p:nvPr/>
          </p:nvSpPr>
          <p:spPr bwMode="auto">
            <a:xfrm flipH="1">
              <a:off x="0" y="0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7" name="Line 65"/>
            <p:cNvSpPr>
              <a:spLocks noChangeShapeType="1"/>
            </p:cNvSpPr>
            <p:nvPr/>
          </p:nvSpPr>
          <p:spPr bwMode="auto">
            <a:xfrm flipH="1" flipV="1">
              <a:off x="12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66"/>
          <p:cNvGrpSpPr/>
          <p:nvPr/>
        </p:nvGrpSpPr>
        <p:grpSpPr bwMode="auto">
          <a:xfrm>
            <a:off x="2682029" y="2482850"/>
            <a:ext cx="3551778" cy="1379538"/>
            <a:chOff x="-1267" y="-108"/>
            <a:chExt cx="2175" cy="869"/>
          </a:xfrm>
        </p:grpSpPr>
        <p:sp>
          <p:nvSpPr>
            <p:cNvPr id="13364" name="Rectangle 67"/>
            <p:cNvSpPr>
              <a:spLocks noChangeArrowheads="1"/>
            </p:cNvSpPr>
            <p:nvPr/>
          </p:nvSpPr>
          <p:spPr bwMode="auto">
            <a:xfrm>
              <a:off x="436" y="528"/>
              <a:ext cx="472" cy="233"/>
            </a:xfrm>
            <a:prstGeom prst="rect">
              <a:avLst/>
            </a:prstGeom>
            <a:solidFill>
              <a:srgbClr val="00528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3365" name="AutoShape 68"/>
            <p:cNvSpPr>
              <a:spLocks noChangeArrowheads="1"/>
            </p:cNvSpPr>
            <p:nvPr/>
          </p:nvSpPr>
          <p:spPr bwMode="auto">
            <a:xfrm>
              <a:off x="-1267" y="-108"/>
              <a:ext cx="2160" cy="291"/>
            </a:xfrm>
            <a:prstGeom prst="wedgeRectCallout">
              <a:avLst>
                <a:gd name="adj1" fmla="val 35507"/>
                <a:gd name="adj2" fmla="val 177088"/>
              </a:avLst>
            </a:prstGeom>
            <a:solidFill>
              <a:srgbClr val="CCFFFF"/>
            </a:solidFill>
            <a:ln w="9525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400" b="1" dirty="0">
                  <a:cs typeface="Times New Roman" panose="02020603050405020304" pitchFamily="18" charset="0"/>
                </a:rPr>
                <a:t>CP = 0</a:t>
              </a:r>
              <a:r>
                <a:rPr lang="zh-CN" altLang="en-US" sz="2400" b="1" dirty="0">
                  <a:cs typeface="Times New Roman" panose="02020603050405020304" pitchFamily="18" charset="0"/>
                </a:rPr>
                <a:t>，触发器状态不变</a:t>
              </a:r>
              <a:endParaRPr lang="zh-CN" altLang="en-US" sz="2400" b="1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5911" name="Rectangle 69"/>
          <p:cNvSpPr>
            <a:spLocks noChangeArrowheads="1"/>
          </p:cNvSpPr>
          <p:nvPr/>
        </p:nvSpPr>
        <p:spPr bwMode="auto">
          <a:xfrm>
            <a:off x="7716043" y="1619254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0033CC"/>
                </a:solidFill>
                <a:latin typeface="宋体" panose="02010600030101010101" pitchFamily="2" charset="-122"/>
              </a:rPr>
              <a:t>触发器</a:t>
            </a:r>
            <a:endParaRPr lang="zh-CN" altLang="en-US" sz="2400" dirty="0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sp>
        <p:nvSpPr>
          <p:cNvPr id="35912" name="Rectangle 70"/>
          <p:cNvSpPr>
            <a:spLocks noChangeArrowheads="1"/>
          </p:cNvSpPr>
          <p:nvPr/>
        </p:nvSpPr>
        <p:spPr bwMode="auto">
          <a:xfrm>
            <a:off x="8643938" y="1668161"/>
            <a:ext cx="193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0033CC"/>
                </a:solidFill>
                <a:latin typeface="宋体" panose="02010600030101010101" pitchFamily="2" charset="-122"/>
              </a:rPr>
              <a:t>初始状态为</a:t>
            </a:r>
            <a:r>
              <a:rPr lang="zh-CN" altLang="en-US" sz="2400" dirty="0">
                <a:solidFill>
                  <a:srgbClr val="0033CC"/>
                </a:solidFill>
              </a:rPr>
              <a:t> </a:t>
            </a:r>
            <a:r>
              <a:rPr lang="en-US" altLang="zh-CN" sz="2400" dirty="0">
                <a:solidFill>
                  <a:srgbClr val="0033CC"/>
                </a:solidFill>
              </a:rPr>
              <a:t>0</a:t>
            </a:r>
            <a:endParaRPr lang="en-US" altLang="zh-CN" sz="2400" dirty="0">
              <a:solidFill>
                <a:srgbClr val="0033CC"/>
              </a:solidFill>
            </a:endParaRPr>
          </a:p>
        </p:txBody>
      </p:sp>
      <p:grpSp>
        <p:nvGrpSpPr>
          <p:cNvPr id="11" name="Group 71"/>
          <p:cNvGrpSpPr/>
          <p:nvPr/>
        </p:nvGrpSpPr>
        <p:grpSpPr bwMode="auto">
          <a:xfrm>
            <a:off x="6223790" y="2320925"/>
            <a:ext cx="2895856" cy="1541463"/>
            <a:chOff x="167" y="-38"/>
            <a:chExt cx="1726" cy="971"/>
          </a:xfrm>
        </p:grpSpPr>
        <p:sp>
          <p:nvSpPr>
            <p:cNvPr id="13362" name="Rectangle 72"/>
            <p:cNvSpPr>
              <a:spLocks noChangeArrowheads="1"/>
            </p:cNvSpPr>
            <p:nvPr/>
          </p:nvSpPr>
          <p:spPr bwMode="auto">
            <a:xfrm>
              <a:off x="167" y="700"/>
              <a:ext cx="620" cy="233"/>
            </a:xfrm>
            <a:prstGeom prst="rect">
              <a:avLst/>
            </a:prstGeom>
            <a:solidFill>
              <a:srgbClr val="00528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63" name="AutoShape 73"/>
            <p:cNvSpPr>
              <a:spLocks noChangeArrowheads="1"/>
            </p:cNvSpPr>
            <p:nvPr/>
          </p:nvSpPr>
          <p:spPr bwMode="auto">
            <a:xfrm>
              <a:off x="205" y="-38"/>
              <a:ext cx="1688" cy="523"/>
            </a:xfrm>
            <a:prstGeom prst="wedgeRectCallout">
              <a:avLst>
                <a:gd name="adj1" fmla="val -37883"/>
                <a:gd name="adj2" fmla="val 82168"/>
              </a:avLst>
            </a:prstGeom>
            <a:solidFill>
              <a:srgbClr val="CCFFFF"/>
            </a:solidFill>
            <a:ln w="9525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400" b="1" dirty="0">
                  <a:cs typeface="Times New Roman" panose="02020603050405020304" pitchFamily="18" charset="0"/>
                </a:rPr>
                <a:t>CP = 1</a:t>
              </a:r>
              <a:r>
                <a:rPr lang="zh-CN" altLang="en-US" sz="2400" b="1" dirty="0">
                  <a:cs typeface="Times New Roman" panose="02020603050405020304" pitchFamily="18" charset="0"/>
                </a:rPr>
                <a:t>， 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D </a:t>
              </a:r>
              <a:r>
                <a:rPr lang="zh-CN" altLang="en-US" sz="2400" b="1" dirty="0">
                  <a:cs typeface="Times New Roman" panose="02020603050405020304" pitchFamily="18" charset="0"/>
                </a:rPr>
                <a:t>触发器次态跟随 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D </a:t>
              </a:r>
              <a:r>
                <a:rPr lang="zh-CN" altLang="en-US" sz="2400" b="1" dirty="0">
                  <a:cs typeface="Times New Roman" panose="02020603050405020304" pitchFamily="18" charset="0"/>
                </a:rPr>
                <a:t>信号</a:t>
              </a:r>
              <a:endParaRPr lang="zh-CN" altLang="en-US" sz="2400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74"/>
          <p:cNvGrpSpPr/>
          <p:nvPr/>
        </p:nvGrpSpPr>
        <p:grpSpPr bwMode="auto">
          <a:xfrm>
            <a:off x="6447801" y="5938838"/>
            <a:ext cx="595313" cy="685800"/>
            <a:chOff x="0" y="0"/>
            <a:chExt cx="477" cy="432"/>
          </a:xfrm>
        </p:grpSpPr>
        <p:sp>
          <p:nvSpPr>
            <p:cNvPr id="13360" name="Line 75"/>
            <p:cNvSpPr>
              <a:spLocks noChangeShapeType="1"/>
            </p:cNvSpPr>
            <p:nvPr/>
          </p:nvSpPr>
          <p:spPr bwMode="auto">
            <a:xfrm flipH="1">
              <a:off x="0" y="423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1" name="Line 76"/>
            <p:cNvSpPr>
              <a:spLocks noChangeShapeType="1"/>
            </p:cNvSpPr>
            <p:nvPr/>
          </p:nvSpPr>
          <p:spPr bwMode="auto">
            <a:xfrm flipH="1" flipV="1">
              <a:off x="6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919" name="Rectangle 77"/>
          <p:cNvSpPr>
            <a:spLocks noChangeArrowheads="1"/>
          </p:cNvSpPr>
          <p:nvPr/>
        </p:nvSpPr>
        <p:spPr bwMode="auto">
          <a:xfrm>
            <a:off x="6462714" y="4371459"/>
            <a:ext cx="542925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920" name="Rectangle 78"/>
          <p:cNvSpPr>
            <a:spLocks noChangeArrowheads="1"/>
          </p:cNvSpPr>
          <p:nvPr/>
        </p:nvSpPr>
        <p:spPr bwMode="auto">
          <a:xfrm>
            <a:off x="7043738" y="4400034"/>
            <a:ext cx="190500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3" name="Group 79"/>
          <p:cNvGrpSpPr/>
          <p:nvPr/>
        </p:nvGrpSpPr>
        <p:grpSpPr bwMode="auto">
          <a:xfrm>
            <a:off x="7016125" y="5943600"/>
            <a:ext cx="209550" cy="685800"/>
            <a:chOff x="0" y="0"/>
            <a:chExt cx="240" cy="432"/>
          </a:xfrm>
        </p:grpSpPr>
        <p:sp>
          <p:nvSpPr>
            <p:cNvPr id="13358" name="Line 80"/>
            <p:cNvSpPr>
              <a:spLocks noChangeShapeType="1"/>
            </p:cNvSpPr>
            <p:nvPr/>
          </p:nvSpPr>
          <p:spPr bwMode="auto">
            <a:xfrm flipH="1">
              <a:off x="0" y="0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9" name="Line 81"/>
            <p:cNvSpPr>
              <a:spLocks noChangeShapeType="1"/>
            </p:cNvSpPr>
            <p:nvPr/>
          </p:nvSpPr>
          <p:spPr bwMode="auto">
            <a:xfrm flipH="1" flipV="1">
              <a:off x="13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924" name="Rectangle 82"/>
          <p:cNvSpPr>
            <a:spLocks noChangeArrowheads="1"/>
          </p:cNvSpPr>
          <p:nvPr/>
        </p:nvSpPr>
        <p:spPr bwMode="auto">
          <a:xfrm>
            <a:off x="7253288" y="3476109"/>
            <a:ext cx="990600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925" name="Rectangle 83"/>
          <p:cNvSpPr>
            <a:spLocks noChangeArrowheads="1"/>
          </p:cNvSpPr>
          <p:nvPr/>
        </p:nvSpPr>
        <p:spPr bwMode="auto">
          <a:xfrm>
            <a:off x="8272463" y="3504684"/>
            <a:ext cx="990600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926" name="Rectangle 84"/>
          <p:cNvSpPr>
            <a:spLocks noChangeArrowheads="1"/>
          </p:cNvSpPr>
          <p:nvPr/>
        </p:nvSpPr>
        <p:spPr bwMode="auto">
          <a:xfrm>
            <a:off x="9282114" y="3476109"/>
            <a:ext cx="752475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927" name="Rectangle 85"/>
          <p:cNvSpPr>
            <a:spLocks noChangeArrowheads="1"/>
          </p:cNvSpPr>
          <p:nvPr/>
        </p:nvSpPr>
        <p:spPr bwMode="auto">
          <a:xfrm>
            <a:off x="8262939" y="4361934"/>
            <a:ext cx="161925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928" name="Rectangle 86"/>
          <p:cNvSpPr>
            <a:spLocks noChangeArrowheads="1"/>
          </p:cNvSpPr>
          <p:nvPr/>
        </p:nvSpPr>
        <p:spPr bwMode="auto">
          <a:xfrm>
            <a:off x="8462964" y="4390509"/>
            <a:ext cx="504825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929" name="Rectangle 87"/>
          <p:cNvSpPr>
            <a:spLocks noChangeArrowheads="1"/>
          </p:cNvSpPr>
          <p:nvPr/>
        </p:nvSpPr>
        <p:spPr bwMode="auto">
          <a:xfrm>
            <a:off x="9005888" y="4361934"/>
            <a:ext cx="266700" cy="369332"/>
          </a:xfrm>
          <a:prstGeom prst="rect">
            <a:avLst/>
          </a:prstGeom>
          <a:solidFill>
            <a:srgbClr val="005286">
              <a:alpha val="50195"/>
            </a:srgbClr>
          </a:solidFill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4" name="Group 88"/>
          <p:cNvGrpSpPr/>
          <p:nvPr/>
        </p:nvGrpSpPr>
        <p:grpSpPr bwMode="auto">
          <a:xfrm>
            <a:off x="8996807" y="5929313"/>
            <a:ext cx="300038" cy="685800"/>
            <a:chOff x="0" y="0"/>
            <a:chExt cx="477" cy="432"/>
          </a:xfrm>
        </p:grpSpPr>
        <p:sp>
          <p:nvSpPr>
            <p:cNvPr id="13356" name="Line 89"/>
            <p:cNvSpPr>
              <a:spLocks noChangeShapeType="1"/>
            </p:cNvSpPr>
            <p:nvPr/>
          </p:nvSpPr>
          <p:spPr bwMode="auto">
            <a:xfrm flipH="1">
              <a:off x="0" y="423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7" name="Line 90"/>
            <p:cNvSpPr>
              <a:spLocks noChangeShapeType="1"/>
            </p:cNvSpPr>
            <p:nvPr/>
          </p:nvSpPr>
          <p:spPr bwMode="auto">
            <a:xfrm flipH="1" flipV="1">
              <a:off x="5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92"/>
          <p:cNvGrpSpPr/>
          <p:nvPr/>
        </p:nvGrpSpPr>
        <p:grpSpPr bwMode="auto">
          <a:xfrm>
            <a:off x="6228589" y="5924550"/>
            <a:ext cx="1006475" cy="704850"/>
            <a:chOff x="0" y="0"/>
            <a:chExt cx="634" cy="444"/>
          </a:xfrm>
        </p:grpSpPr>
        <p:grpSp>
          <p:nvGrpSpPr>
            <p:cNvPr id="13347" name="Group 93"/>
            <p:cNvGrpSpPr/>
            <p:nvPr/>
          </p:nvGrpSpPr>
          <p:grpSpPr bwMode="auto">
            <a:xfrm>
              <a:off x="0" y="0"/>
              <a:ext cx="162" cy="432"/>
              <a:chOff x="0" y="0"/>
              <a:chExt cx="240" cy="432"/>
            </a:xfrm>
          </p:grpSpPr>
          <p:sp>
            <p:nvSpPr>
              <p:cNvPr id="13354" name="Line 94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528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5" name="Line 95"/>
              <p:cNvSpPr>
                <a:spLocks noChangeShapeType="1"/>
              </p:cNvSpPr>
              <p:nvPr/>
            </p:nvSpPr>
            <p:spPr bwMode="auto">
              <a:xfrm flipH="1" flipV="1">
                <a:off x="12" y="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528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48" name="Group 96"/>
            <p:cNvGrpSpPr/>
            <p:nvPr/>
          </p:nvGrpSpPr>
          <p:grpSpPr bwMode="auto">
            <a:xfrm>
              <a:off x="144" y="9"/>
              <a:ext cx="375" cy="432"/>
              <a:chOff x="0" y="0"/>
              <a:chExt cx="477" cy="432"/>
            </a:xfrm>
          </p:grpSpPr>
          <p:sp>
            <p:nvSpPr>
              <p:cNvPr id="13352" name="Line 97"/>
              <p:cNvSpPr>
                <a:spLocks noChangeShapeType="1"/>
              </p:cNvSpPr>
              <p:nvPr/>
            </p:nvSpPr>
            <p:spPr bwMode="auto">
              <a:xfrm flipH="1">
                <a:off x="0" y="423"/>
                <a:ext cx="477" cy="0"/>
              </a:xfrm>
              <a:prstGeom prst="line">
                <a:avLst/>
              </a:prstGeom>
              <a:noFill/>
              <a:ln w="38100">
                <a:solidFill>
                  <a:srgbClr val="00528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3" name="Line 98"/>
              <p:cNvSpPr>
                <a:spLocks noChangeShapeType="1"/>
              </p:cNvSpPr>
              <p:nvPr/>
            </p:nvSpPr>
            <p:spPr bwMode="auto">
              <a:xfrm flipH="1" flipV="1">
                <a:off x="6" y="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528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49" name="Group 99"/>
            <p:cNvGrpSpPr/>
            <p:nvPr/>
          </p:nvGrpSpPr>
          <p:grpSpPr bwMode="auto">
            <a:xfrm>
              <a:off x="502" y="12"/>
              <a:ext cx="132" cy="432"/>
              <a:chOff x="0" y="0"/>
              <a:chExt cx="240" cy="432"/>
            </a:xfrm>
          </p:grpSpPr>
          <p:sp>
            <p:nvSpPr>
              <p:cNvPr id="13350" name="Line 10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528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1" name="Line 101"/>
              <p:cNvSpPr>
                <a:spLocks noChangeShapeType="1"/>
              </p:cNvSpPr>
              <p:nvPr/>
            </p:nvSpPr>
            <p:spPr bwMode="auto">
              <a:xfrm flipH="1" flipV="1">
                <a:off x="13" y="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528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5943" name="AutoShape 91"/>
          <p:cNvSpPr>
            <a:spLocks noChangeArrowheads="1"/>
          </p:cNvSpPr>
          <p:nvPr/>
        </p:nvSpPr>
        <p:spPr bwMode="auto">
          <a:xfrm>
            <a:off x="4067399" y="4928696"/>
            <a:ext cx="2681299" cy="830997"/>
          </a:xfrm>
          <a:prstGeom prst="wedgeRectCallout">
            <a:avLst>
              <a:gd name="adj1" fmla="val 35005"/>
              <a:gd name="adj2" fmla="val 66121"/>
            </a:avLst>
          </a:prstGeom>
          <a:solidFill>
            <a:srgbClr val="CCFF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cs typeface="Times New Roman" panose="02020603050405020304" pitchFamily="18" charset="0"/>
              </a:rPr>
              <a:t>触发器在 </a:t>
            </a:r>
            <a:r>
              <a:rPr lang="en-US" altLang="zh-CN" sz="2400" b="1" dirty="0">
                <a:cs typeface="Times New Roman" panose="02020603050405020304" pitchFamily="18" charset="0"/>
              </a:rPr>
              <a:t>CP = 1</a:t>
            </a:r>
            <a:r>
              <a:rPr lang="zh-CN" altLang="en-US" sz="2400" b="1" dirty="0">
                <a:cs typeface="Times New Roman" panose="02020603050405020304" pitchFamily="18" charset="0"/>
              </a:rPr>
              <a:t>期间能发生多次翻转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7" name="圆角矩形 1"/>
          <p:cNvSpPr/>
          <p:nvPr/>
        </p:nvSpPr>
        <p:spPr>
          <a:xfrm>
            <a:off x="-348343" y="516695"/>
            <a:ext cx="313819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81791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59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59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5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utoUpdateAnimBg="0"/>
      <p:bldP spid="35846" grpId="0" autoUpdateAnimBg="0"/>
      <p:bldP spid="35893" grpId="0" animBg="1"/>
      <p:bldP spid="35893" grpId="1" animBg="1"/>
      <p:bldP spid="35911" grpId="0" autoUpdateAnimBg="0"/>
      <p:bldP spid="35912" grpId="0" autoUpdateAnimBg="0"/>
      <p:bldP spid="35919" grpId="0" animBg="1"/>
      <p:bldP spid="35919" grpId="1" animBg="1"/>
      <p:bldP spid="35920" grpId="0" animBg="1"/>
      <p:bldP spid="35920" grpId="1" animBg="1"/>
      <p:bldP spid="35924" grpId="0" animBg="1"/>
      <p:bldP spid="35924" grpId="1" animBg="1"/>
      <p:bldP spid="35925" grpId="0" animBg="1" autoUpdateAnimBg="0"/>
      <p:bldP spid="35926" grpId="0" animBg="1" autoUpdateAnimBg="0"/>
      <p:bldP spid="35927" grpId="0" animBg="1"/>
      <p:bldP spid="35927" grpId="1" animBg="1"/>
      <p:bldP spid="35928" grpId="0" animBg="1"/>
      <p:bldP spid="35928" grpId="1" animBg="1"/>
      <p:bldP spid="35929" grpId="0" animBg="1"/>
      <p:bldP spid="35929" grpId="1" animBg="1"/>
      <p:bldP spid="35943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27797" y="3085515"/>
            <a:ext cx="11720553" cy="518583"/>
          </a:xfrm>
        </p:spPr>
        <p:txBody>
          <a:bodyPr>
            <a:normAutofit/>
          </a:bodyPr>
          <a:lstStyle/>
          <a:p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RS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</a:t>
            </a:r>
            <a:endParaRPr kumimoji="1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1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327797" y="2438594"/>
            <a:ext cx="11720553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310863" y="3710276"/>
            <a:ext cx="11755471" cy="470429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3327797" y="4364199"/>
            <a:ext cx="11720551" cy="470429"/>
          </a:xfrm>
        </p:spPr>
        <p:txBody>
          <a:bodyPr>
            <a:noAutofit/>
          </a:bodyPr>
          <a:lstStyle/>
          <a:p>
            <a:r>
              <a:rPr kumimoji="1" lang="en-US" altLang="zh-CN" sz="2800" b="1" dirty="0">
                <a:solidFill>
                  <a:srgbClr val="427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sz="2800" b="1" dirty="0">
                <a:solidFill>
                  <a:srgbClr val="427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sz="2800" b="1" dirty="0">
              <a:solidFill>
                <a:srgbClr val="427C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3310863" y="4996833"/>
            <a:ext cx="11755467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3293929" y="5581842"/>
            <a:ext cx="11790389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/>
          </p:nvPr>
        </p:nvSpPr>
        <p:spPr>
          <a:xfrm>
            <a:off x="3276996" y="6204951"/>
            <a:ext cx="11807322" cy="470429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1761230"/>
            <a:ext cx="9589839" cy="2414225"/>
          </a:xfrm>
          <a:prstGeom prst="rect">
            <a:avLst/>
          </a:prstGeom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1447922" y="2425502"/>
            <a:ext cx="2028780" cy="2213138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dirty="0"/>
          </a:p>
        </p:txBody>
      </p:sp>
      <p:cxnSp>
        <p:nvCxnSpPr>
          <p:cNvPr id="9224" name="AutoShape 8"/>
          <p:cNvCxnSpPr>
            <a:cxnSpLocks noChangeShapeType="1"/>
          </p:cNvCxnSpPr>
          <p:nvPr/>
        </p:nvCxnSpPr>
        <p:spPr bwMode="auto">
          <a:xfrm>
            <a:off x="10361614" y="4533900"/>
            <a:ext cx="1587" cy="15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6" name="Rectangle 1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3657664" y="2425502"/>
            <a:ext cx="1727200" cy="2213138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31567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2462312" y="4421841"/>
            <a:ext cx="743902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　　工作特点：</a:t>
            </a:r>
            <a:r>
              <a:rPr kumimoji="1" lang="en-US" altLang="zh-CN" sz="2400" b="1" i="1" dirty="0">
                <a:solidFill>
                  <a:srgbClr val="9933FF"/>
                </a:solidFill>
                <a:latin typeface="Times New Roman" panose="02020603050405020304" pitchFamily="18" charset="0"/>
              </a:rPr>
              <a:t>CP </a:t>
            </a:r>
            <a:r>
              <a:rPr kumimoji="1" lang="en-US" altLang="zh-CN" sz="2400" b="1" dirty="0">
                <a:solidFill>
                  <a:srgbClr val="9933FF"/>
                </a:solidFill>
                <a:latin typeface="Times New Roman" panose="02020603050405020304" pitchFamily="18" charset="0"/>
              </a:rPr>
              <a:t>= 1 </a:t>
            </a:r>
            <a:r>
              <a:rPr kumimoji="1" lang="zh-CN" altLang="en-US" sz="2400" b="1" dirty="0">
                <a:solidFill>
                  <a:srgbClr val="9933FF"/>
                </a:solidFill>
                <a:latin typeface="Times New Roman" panose="02020603050405020304" pitchFamily="18" charset="0"/>
              </a:rPr>
              <a:t>期间，</a:t>
            </a:r>
            <a:r>
              <a:rPr kumimoji="1" lang="zh-CN" altLang="en-US" sz="2400" b="1" dirty="0">
                <a:solidFill>
                  <a:srgbClr val="00B4EB"/>
                </a:solidFill>
                <a:latin typeface="Times New Roman" panose="02020603050405020304" pitchFamily="18" charset="0"/>
              </a:rPr>
              <a:t>主触发器</a:t>
            </a:r>
            <a:r>
              <a:rPr kumimoji="1" lang="zh-CN" altLang="en-US" sz="2400" b="1" dirty="0">
                <a:solidFill>
                  <a:srgbClr val="9933FF"/>
                </a:solidFill>
                <a:latin typeface="Times New Roman" panose="02020603050405020304" pitchFamily="18" charset="0"/>
              </a:rPr>
              <a:t>接收输入信号；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CP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 0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期间，主触发器保持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CP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下降沿之前状态不变，而从触发器接受主触发器状态。因此，</a:t>
            </a:r>
            <a:r>
              <a:rPr kumimoji="1" lang="zh-CN" altLang="en-US" sz="2400" b="1" dirty="0">
                <a:solidFill>
                  <a:srgbClr val="00B4EB"/>
                </a:solidFill>
                <a:latin typeface="Times New Roman" panose="02020603050405020304" pitchFamily="18" charset="0"/>
              </a:rPr>
              <a:t>主从触发器的状态只能在 </a:t>
            </a:r>
            <a:r>
              <a:rPr kumimoji="1" lang="en-US" altLang="zh-CN" sz="2400" b="1" i="1" dirty="0">
                <a:solidFill>
                  <a:srgbClr val="00B4EB"/>
                </a:solidFill>
                <a:latin typeface="Times New Roman" panose="02020603050405020304" pitchFamily="18" charset="0"/>
              </a:rPr>
              <a:t>CP </a:t>
            </a:r>
            <a:r>
              <a:rPr kumimoji="1" lang="zh-CN" altLang="en-US" sz="2400" b="1" dirty="0">
                <a:solidFill>
                  <a:srgbClr val="00B4EB"/>
                </a:solidFill>
                <a:latin typeface="Times New Roman" panose="02020603050405020304" pitchFamily="18" charset="0"/>
              </a:rPr>
              <a:t>下降沿时刻翻转。</a:t>
            </a:r>
            <a:endParaRPr kumimoji="1" lang="zh-CN" altLang="en-US" sz="2400" b="1" dirty="0">
              <a:solidFill>
                <a:srgbClr val="00B4EB"/>
              </a:solidFill>
              <a:latin typeface="宋体" panose="02010600030101010101" pitchFamily="2" charset="-122"/>
            </a:endParaRPr>
          </a:p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        这种触发方式称为</a:t>
            </a:r>
            <a:r>
              <a:rPr kumimoji="1" lang="zh-CN" altLang="en-US" sz="2400" b="1" dirty="0">
                <a:solidFill>
                  <a:srgbClr val="00B4EB"/>
                </a:solidFill>
                <a:latin typeface="Times New Roman" panose="02020603050405020304" pitchFamily="18" charset="0"/>
              </a:rPr>
              <a:t>主从触发式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6" name="AutoShape 47"/>
          <p:cNvSpPr>
            <a:spLocks noChangeArrowheads="1"/>
          </p:cNvSpPr>
          <p:nvPr/>
        </p:nvSpPr>
        <p:spPr bwMode="auto">
          <a:xfrm>
            <a:off x="3654489" y="615292"/>
            <a:ext cx="3460750" cy="446088"/>
          </a:xfrm>
          <a:prstGeom prst="wedgeRectCallout">
            <a:avLst>
              <a:gd name="adj1" fmla="val -74495"/>
              <a:gd name="adj2" fmla="val 27222"/>
            </a:avLst>
          </a:prstGeom>
          <a:solidFill>
            <a:srgbClr val="CCECFF">
              <a:alpha val="50000"/>
            </a:srgbClr>
          </a:solidFill>
          <a:ln w="9525">
            <a:solidFill>
              <a:srgbClr val="00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2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Master - Slave Flip - Flop 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/>
      <p:bldP spid="26632" grpId="0"/>
      <p:bldP spid="14" grpId="0" animBg="1" autoUpdateAnimBg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Box 60"/>
          <p:cNvSpPr txBox="1">
            <a:spLocks noChangeArrowheads="1"/>
          </p:cNvSpPr>
          <p:nvPr/>
        </p:nvSpPr>
        <p:spPr bwMode="auto">
          <a:xfrm>
            <a:off x="8301316" y="5512641"/>
            <a:ext cx="30524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</a:rPr>
              <a:t>缺点：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         约束条件</a:t>
            </a:r>
            <a:r>
              <a:rPr lang="en-US" altLang="zh-CN" sz="2400" b="1" dirty="0"/>
              <a:t>RS=0</a:t>
            </a:r>
            <a:endParaRPr lang="zh-CN" altLang="en-US" sz="2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192686" y="1101284"/>
            <a:ext cx="4023709" cy="2377157"/>
            <a:chOff x="2192686" y="1101284"/>
            <a:chExt cx="4023709" cy="237715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686" y="1173953"/>
              <a:ext cx="4023709" cy="2304488"/>
            </a:xfrm>
            <a:prstGeom prst="rect">
              <a:avLst/>
            </a:prstGeom>
          </p:spPr>
        </p:pic>
        <p:sp>
          <p:nvSpPr>
            <p:cNvPr id="10327" name="TextBox 66"/>
            <p:cNvSpPr txBox="1">
              <a:spLocks noChangeArrowheads="1"/>
            </p:cNvSpPr>
            <p:nvPr/>
          </p:nvSpPr>
          <p:spPr bwMode="auto">
            <a:xfrm>
              <a:off x="5028884" y="1122897"/>
              <a:ext cx="381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/>
                <a:t>从</a:t>
              </a:r>
              <a:endParaRPr lang="zh-CN" altLang="en-US" sz="2400" b="1" dirty="0"/>
            </a:p>
          </p:txBody>
        </p:sp>
        <p:sp>
          <p:nvSpPr>
            <p:cNvPr id="10328" name="TextBox 67"/>
            <p:cNvSpPr txBox="1">
              <a:spLocks noChangeArrowheads="1"/>
            </p:cNvSpPr>
            <p:nvPr/>
          </p:nvSpPr>
          <p:spPr bwMode="auto">
            <a:xfrm>
              <a:off x="3543431" y="1101284"/>
              <a:ext cx="381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/>
                <a:t>主</a:t>
              </a:r>
              <a:endParaRPr lang="zh-CN" altLang="en-US" sz="2400" b="1" dirty="0"/>
            </a:p>
          </p:txBody>
        </p:sp>
      </p:grpSp>
      <p:sp>
        <p:nvSpPr>
          <p:cNvPr id="10329" name="Rectangle 13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964" y="863828"/>
            <a:ext cx="3066688" cy="4361022"/>
          </a:xfrm>
          <a:prstGeom prst="rect">
            <a:avLst/>
          </a:prstGeom>
        </p:spPr>
      </p:pic>
      <p:sp>
        <p:nvSpPr>
          <p:cNvPr id="12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1254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61"/>
          <p:cNvSpPr txBox="1">
            <a:spLocks noChangeArrowheads="1"/>
          </p:cNvSpPr>
          <p:nvPr/>
        </p:nvSpPr>
        <p:spPr bwMode="auto">
          <a:xfrm>
            <a:off x="350183" y="3609570"/>
            <a:ext cx="7197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</a:rPr>
              <a:t>CP=1</a:t>
            </a:r>
            <a:r>
              <a:rPr lang="zh-CN" altLang="en-US" sz="2400" b="1" dirty="0">
                <a:solidFill>
                  <a:srgbClr val="000000"/>
                </a:solidFill>
              </a:rPr>
              <a:t>，</a:t>
            </a:r>
            <a:r>
              <a:rPr lang="zh-CN" altLang="en-US" sz="2400" b="1" dirty="0">
                <a:solidFill>
                  <a:srgbClr val="00B4EB"/>
                </a:solidFill>
              </a:rPr>
              <a:t>主触发器工作</a:t>
            </a:r>
            <a:r>
              <a:rPr lang="zh-CN" altLang="en-US" sz="2400" b="1" dirty="0">
                <a:solidFill>
                  <a:srgbClr val="000000"/>
                </a:solidFill>
              </a:rPr>
              <a:t>，从触发器保持不变；</a:t>
            </a:r>
            <a:r>
              <a:rPr lang="en-US" altLang="zh-CN" sz="2400" b="1" dirty="0">
                <a:solidFill>
                  <a:srgbClr val="000000"/>
                </a:solidFill>
              </a:rPr>
              <a:t>            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21" name="Text Box 61"/>
          <p:cNvSpPr txBox="1">
            <a:spLocks noChangeArrowheads="1"/>
          </p:cNvSpPr>
          <p:nvPr/>
        </p:nvSpPr>
        <p:spPr bwMode="auto">
          <a:xfrm>
            <a:off x="350183" y="5861983"/>
            <a:ext cx="71973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</a:rPr>
              <a:t>CP=0</a:t>
            </a:r>
            <a:r>
              <a:rPr lang="zh-CN" altLang="en-US" sz="2400" b="1" dirty="0">
                <a:solidFill>
                  <a:srgbClr val="000000"/>
                </a:solidFill>
              </a:rPr>
              <a:t>，主触发器不变，于是从触发器的输入不变，故而</a:t>
            </a:r>
            <a:r>
              <a:rPr lang="zh-CN" altLang="en-US" sz="2400" b="1" dirty="0">
                <a:solidFill>
                  <a:srgbClr val="00B4EB"/>
                </a:solidFill>
              </a:rPr>
              <a:t>从触发器保持</a:t>
            </a:r>
            <a:r>
              <a:rPr lang="zh-CN" altLang="en-US" sz="2400" b="1" dirty="0">
                <a:solidFill>
                  <a:srgbClr val="000000"/>
                </a:solidFill>
              </a:rPr>
              <a:t>上述动作后的输出状态不变。</a:t>
            </a:r>
            <a:r>
              <a:rPr lang="en-US" altLang="zh-CN" sz="2400" b="1" dirty="0">
                <a:solidFill>
                  <a:srgbClr val="000000"/>
                </a:solidFill>
              </a:rPr>
              <a:t>            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22" name="Text Box 61"/>
          <p:cNvSpPr txBox="1">
            <a:spLocks noChangeArrowheads="1"/>
          </p:cNvSpPr>
          <p:nvPr/>
        </p:nvSpPr>
        <p:spPr bwMode="auto">
          <a:xfrm>
            <a:off x="360251" y="4159167"/>
            <a:ext cx="71973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</a:rPr>
              <a:t>）</a:t>
            </a:r>
            <a:r>
              <a:rPr lang="en-US" altLang="zh-CN" sz="2400" b="1" dirty="0">
                <a:solidFill>
                  <a:srgbClr val="FF0000"/>
                </a:solidFill>
              </a:rPr>
              <a:t>CP</a:t>
            </a:r>
            <a:r>
              <a:rPr lang="zh-CN" altLang="en-US" sz="2400" b="1" dirty="0">
                <a:solidFill>
                  <a:srgbClr val="FF0000"/>
                </a:solidFill>
              </a:rPr>
              <a:t>下降沿到来时</a:t>
            </a:r>
            <a:r>
              <a:rPr lang="zh-CN" altLang="en-US" sz="2400" b="1" dirty="0">
                <a:solidFill>
                  <a:srgbClr val="000000"/>
                </a:solidFill>
              </a:rPr>
              <a:t>，主触发器保持，从触发器跟随主触发器的最后输出状态：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7368" y="4915507"/>
            <a:ext cx="3844032" cy="1008271"/>
          </a:xfrm>
          <a:prstGeom prst="rect">
            <a:avLst/>
          </a:prstGeom>
        </p:spPr>
      </p:pic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8301316" y="345204"/>
            <a:ext cx="2433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状态转换真值表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  <p:bldP spid="17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Text Box 3"/>
          <p:cNvSpPr txBox="1">
            <a:spLocks noChangeArrowheads="1"/>
          </p:cNvSpPr>
          <p:nvPr/>
        </p:nvSpPr>
        <p:spPr bwMode="auto">
          <a:xfrm>
            <a:off x="982769" y="1629208"/>
            <a:ext cx="5714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为解除约束，对主从</a:t>
            </a:r>
            <a:r>
              <a:rPr lang="en-US" altLang="zh-CN" sz="2400" b="1" dirty="0">
                <a:cs typeface="Times New Roman" panose="02020603050405020304" pitchFamily="18" charset="0"/>
              </a:rPr>
              <a:t>RS</a:t>
            </a:r>
            <a:r>
              <a:rPr lang="zh-CN" altLang="en-US" sz="2400" b="1" dirty="0">
                <a:latin typeface="宋体" panose="02010600030101010101" pitchFamily="2" charset="-122"/>
              </a:rPr>
              <a:t>触发器引入反馈：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8440" name="Rectangle 15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441" name="Rectangle 17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442" name="Rectangle 19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/>
          <a:srcRect l="9116" r="9291" b="6466"/>
          <a:stretch>
            <a:fillRect/>
          </a:stretch>
        </p:blipFill>
        <p:spPr>
          <a:xfrm>
            <a:off x="6095999" y="3181766"/>
            <a:ext cx="5345293" cy="3068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9" y="2509120"/>
            <a:ext cx="4633362" cy="2206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9" y="4847098"/>
            <a:ext cx="4651651" cy="1146147"/>
          </a:xfrm>
          <a:prstGeom prst="rect">
            <a:avLst/>
          </a:prstGeom>
        </p:spPr>
      </p:pic>
      <p:sp>
        <p:nvSpPr>
          <p:cNvPr id="13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28519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7630539" y="2682148"/>
            <a:ext cx="2433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宋体" panose="02010600030101010101" pitchFamily="2" charset="-122"/>
              </a:rPr>
              <a:t>状态转换真值表</a:t>
            </a:r>
            <a:endParaRPr lang="zh-CN" altLang="en-US" sz="2400" b="1" dirty="0">
              <a:solidFill>
                <a:schemeClr val="accent1"/>
              </a:solidFill>
              <a:latin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524001" y="2547863"/>
            <a:ext cx="3619499" cy="1261220"/>
            <a:chOff x="1524001" y="2547863"/>
            <a:chExt cx="3619499" cy="1261220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534390" y="2566912"/>
              <a:ext cx="360911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>
            <a:xfrm flipV="1">
              <a:off x="1543050" y="2547863"/>
              <a:ext cx="0" cy="260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>
            <a:xfrm flipV="1">
              <a:off x="5126355" y="2559292"/>
              <a:ext cx="0" cy="12497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>
            <a:xfrm flipH="1">
              <a:off x="1524001" y="2794952"/>
              <a:ext cx="149224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组合 36"/>
          <p:cNvGrpSpPr/>
          <p:nvPr/>
        </p:nvGrpSpPr>
        <p:grpSpPr>
          <a:xfrm>
            <a:off x="1548956" y="2987696"/>
            <a:ext cx="3394519" cy="1489819"/>
            <a:chOff x="1548956" y="2987696"/>
            <a:chExt cx="3394519" cy="1489819"/>
          </a:xfrm>
        </p:grpSpPr>
        <p:cxnSp>
          <p:nvCxnSpPr>
            <p:cNvPr id="18" name="直接连接符 17"/>
            <p:cNvCxnSpPr/>
            <p:nvPr/>
          </p:nvCxnSpPr>
          <p:spPr>
            <a:xfrm flipH="1">
              <a:off x="1548956" y="4477515"/>
              <a:ext cx="3394519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943475" y="2987696"/>
              <a:ext cx="0" cy="1489819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直接连接符 29"/>
            <p:cNvCxnSpPr/>
            <p:nvPr/>
          </p:nvCxnSpPr>
          <p:spPr>
            <a:xfrm flipH="1">
              <a:off x="1557339" y="3932915"/>
              <a:ext cx="115886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1563242" y="3916121"/>
              <a:ext cx="0" cy="561394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4105" y="1467668"/>
            <a:ext cx="1638095" cy="80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693422" y="1550516"/>
            <a:ext cx="1552381" cy="619048"/>
          </a:xfrm>
          <a:prstGeom prst="rect">
            <a:avLst/>
          </a:prstGeom>
        </p:spPr>
      </p:pic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utoUpdateAnimBg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t="33894"/>
          <a:stretch>
            <a:fillRect/>
          </a:stretch>
        </p:blipFill>
        <p:spPr>
          <a:xfrm>
            <a:off x="1035133" y="3148089"/>
            <a:ext cx="10502443" cy="800707"/>
          </a:xfrm>
          <a:prstGeom prst="rect">
            <a:avLst/>
          </a:prstGeom>
        </p:spPr>
      </p:pic>
      <p:sp>
        <p:nvSpPr>
          <p:cNvPr id="11" name="圆角矩形 1"/>
          <p:cNvSpPr/>
          <p:nvPr/>
        </p:nvSpPr>
        <p:spPr>
          <a:xfrm>
            <a:off x="-348343" y="516695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u="sng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的基本特性和作用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10495" y="2089326"/>
            <a:ext cx="25746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基本特性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2321797" y="1419467"/>
            <a:ext cx="6187365" cy="461665"/>
          </a:xfrm>
          <a:prstGeom prst="wedgeRectCallout">
            <a:avLst>
              <a:gd name="adj1" fmla="val -68910"/>
              <a:gd name="adj2" fmla="val -114904"/>
            </a:avLst>
          </a:prstGeom>
          <a:solidFill>
            <a:srgbClr val="CCFF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1" dirty="0">
                <a:cs typeface="Times New Roman" panose="02020603050405020304" pitchFamily="18" charset="0"/>
              </a:rPr>
              <a:t> Flip - Flop</a:t>
            </a:r>
            <a:r>
              <a:rPr lang="zh-CN" altLang="en-US" sz="2400" b="1" dirty="0">
                <a:cs typeface="Times New Roman" panose="02020603050405020304" pitchFamily="18" charset="0"/>
              </a:rPr>
              <a:t>，简写为 </a:t>
            </a:r>
            <a:r>
              <a:rPr lang="en-US" altLang="zh-CN" sz="2400" b="1" dirty="0">
                <a:cs typeface="Times New Roman" panose="02020603050405020304" pitchFamily="18" charset="0"/>
              </a:rPr>
              <a:t>FF</a:t>
            </a:r>
            <a:r>
              <a:rPr lang="zh-CN" altLang="en-US" sz="2400" b="1" dirty="0">
                <a:cs typeface="Times New Roman" panose="02020603050405020304" pitchFamily="18" charset="0"/>
              </a:rPr>
              <a:t>，又称双稳态触发器。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67893"/>
          <a:stretch>
            <a:fillRect/>
          </a:stretch>
        </p:blipFill>
        <p:spPr>
          <a:xfrm>
            <a:off x="1035133" y="2689930"/>
            <a:ext cx="10502443" cy="3888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95" y="3980625"/>
            <a:ext cx="10351720" cy="199355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9237676" y="3059553"/>
            <a:ext cx="895373" cy="574007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2556958" y="3476599"/>
            <a:ext cx="895373" cy="472197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1110494" y="4690399"/>
            <a:ext cx="895373" cy="445916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425695" y="4690400"/>
            <a:ext cx="895373" cy="445916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90827" y="2603410"/>
            <a:ext cx="895373" cy="574007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 autoUpdateAnimBg="0"/>
      <p:bldP spid="7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9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6" y="1683720"/>
            <a:ext cx="2243427" cy="1820519"/>
          </a:xfrm>
          <a:prstGeom prst="rect">
            <a:avLst/>
          </a:prstGeom>
        </p:spPr>
      </p:pic>
      <p:sp>
        <p:nvSpPr>
          <p:cNvPr id="10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主从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PA-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610600" y="527668"/>
            <a:ext cx="3581400" cy="3746718"/>
          </a:xfrm>
          <a:prstGeom prst="round2DiagRect">
            <a:avLst/>
          </a:prstGeom>
          <a:solidFill>
            <a:srgbClr val="CCFFFF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注：主从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触发器的主触发器在一个时钟周期内最多只能翻转一次，称为主从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触发器的“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一次翻转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”。若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CP=1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期间，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发生多次变化，则下降沿到来时输出就与特性方程结果不一致。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23057" y="1683720"/>
            <a:ext cx="5153744" cy="3067478"/>
            <a:chOff x="2916547" y="838217"/>
            <a:chExt cx="5153744" cy="306747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547" y="838217"/>
              <a:ext cx="5153744" cy="3067478"/>
            </a:xfrm>
            <a:prstGeom prst="rect">
              <a:avLst/>
            </a:prstGeom>
          </p:spPr>
        </p:pic>
        <p:sp>
          <p:nvSpPr>
            <p:cNvPr id="13" name="Text Box 61"/>
            <p:cNvSpPr txBox="1">
              <a:spLocks noChangeArrowheads="1"/>
            </p:cNvSpPr>
            <p:nvPr/>
          </p:nvSpPr>
          <p:spPr bwMode="auto">
            <a:xfrm>
              <a:off x="3080000" y="2904716"/>
              <a:ext cx="35410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m</a:t>
              </a:r>
              <a:r>
                <a:rPr lang="en-US" altLang="zh-CN" sz="2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           </a:t>
              </a:r>
              <a:endPara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8845" y="4043756"/>
            <a:ext cx="2396392" cy="529729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3460366" y="375911"/>
            <a:ext cx="45728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例：根据下图</a:t>
            </a: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JK</a:t>
            </a:r>
            <a:r>
              <a:rPr lang="zh-CN" altLang="en-US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波形画出</a:t>
            </a: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Q</a:t>
            </a:r>
            <a:r>
              <a:rPr lang="zh-CN" altLang="en-US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输出波形。假设</a:t>
            </a: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JK</a:t>
            </a:r>
            <a:r>
              <a:rPr lang="zh-CN" altLang="en-US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触发器的初态为</a:t>
            </a: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623904" y="4569661"/>
            <a:ext cx="719837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/>
        </p:nvCxnSpPr>
        <p:spPr>
          <a:xfrm flipH="1" flipV="1">
            <a:off x="4343742" y="4573485"/>
            <a:ext cx="1088871" cy="5701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5086508" y="225266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5086508" y="286876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 flipV="1">
            <a:off x="5425632" y="4578067"/>
            <a:ext cx="1979217" cy="570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7069113" y="227706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7070009" y="2911284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352013" y="4838680"/>
            <a:ext cx="2271947" cy="461665"/>
            <a:chOff x="2891246" y="5038669"/>
            <a:chExt cx="2271947" cy="461665"/>
          </a:xfrm>
        </p:grpSpPr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2891246" y="5038669"/>
              <a:ext cx="227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="1" baseline="30000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n+1</a:t>
              </a:r>
              <a:r>
                <a:rPr lang="en-US" altLang="zh-CN" sz="2400" b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=0</a:t>
              </a:r>
              <a:r>
                <a:rPr lang="en-US" altLang="zh-CN" sz="2400" b="1" baseline="30000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+0</a:t>
              </a:r>
              <a:r>
                <a:rPr lang="en-US" altLang="zh-CN" sz="2400" b="1" baseline="30000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=0</a:t>
              </a:r>
              <a:endParaRPr lang="zh-CN" altLang="en-US" sz="2400" b="1" baseline="30000" dirty="0">
                <a:solidFill>
                  <a:schemeClr val="accent3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 flipV="1">
              <a:off x="4248146" y="5116144"/>
              <a:ext cx="128882" cy="2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连接符 51"/>
            <p:cNvCxnSpPr/>
            <p:nvPr/>
          </p:nvCxnSpPr>
          <p:spPr>
            <a:xfrm flipH="1" flipV="1">
              <a:off x="3925419" y="5116145"/>
              <a:ext cx="128882" cy="2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组合 57"/>
          <p:cNvGrpSpPr/>
          <p:nvPr/>
        </p:nvGrpSpPr>
        <p:grpSpPr>
          <a:xfrm>
            <a:off x="6879536" y="4856557"/>
            <a:ext cx="2271947" cy="461665"/>
            <a:chOff x="6915396" y="4820697"/>
            <a:chExt cx="2271947" cy="461665"/>
          </a:xfrm>
        </p:grpSpPr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6915396" y="4820697"/>
              <a:ext cx="227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="1" baseline="30000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n+1</a:t>
              </a:r>
              <a:r>
                <a:rPr lang="en-US" altLang="zh-CN" sz="2400" b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=0</a:t>
              </a:r>
              <a:r>
                <a:rPr lang="en-US" altLang="zh-CN" sz="2400" b="1" baseline="30000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+1</a:t>
              </a:r>
              <a:r>
                <a:rPr lang="en-US" altLang="zh-CN" sz="2400" b="1" baseline="30000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chemeClr val="accent3"/>
                  </a:solidFill>
                  <a:cs typeface="Times New Roman" panose="02020603050405020304" pitchFamily="18" charset="0"/>
                </a:rPr>
                <a:t>=0</a:t>
              </a:r>
              <a:endParaRPr lang="zh-CN" altLang="en-US" sz="2400" b="1" baseline="30000" dirty="0">
                <a:solidFill>
                  <a:schemeClr val="accent3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H="1" flipV="1">
              <a:off x="8254182" y="4891548"/>
              <a:ext cx="128882" cy="2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接连接符 52"/>
            <p:cNvCxnSpPr/>
            <p:nvPr/>
          </p:nvCxnSpPr>
          <p:spPr>
            <a:xfrm flipH="1" flipV="1">
              <a:off x="7922488" y="4900508"/>
              <a:ext cx="128882" cy="2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4" name="直接连接符 53"/>
          <p:cNvCxnSpPr/>
          <p:nvPr/>
        </p:nvCxnSpPr>
        <p:spPr>
          <a:xfrm flipH="1">
            <a:off x="7387194" y="4591166"/>
            <a:ext cx="850307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矩形 59"/>
          <p:cNvSpPr/>
          <p:nvPr/>
        </p:nvSpPr>
        <p:spPr bwMode="auto">
          <a:xfrm>
            <a:off x="3239740" y="3424140"/>
            <a:ext cx="5014442" cy="66515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601835" y="4128637"/>
            <a:ext cx="4613597" cy="427602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78909" y="1571545"/>
            <a:ext cx="0" cy="3141145"/>
          </a:xfrm>
          <a:prstGeom prst="line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432613" y="1610053"/>
            <a:ext cx="0" cy="3141145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404849" y="1646886"/>
            <a:ext cx="0" cy="3141145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463304" y="210122"/>
            <a:ext cx="2688399" cy="2658645"/>
            <a:chOff x="6498888" y="113852"/>
            <a:chExt cx="2401998" cy="2251121"/>
          </a:xfrm>
        </p:grpSpPr>
        <p:sp>
          <p:nvSpPr>
            <p:cNvPr id="62" name="爆炸形 1 61"/>
            <p:cNvSpPr/>
            <p:nvPr/>
          </p:nvSpPr>
          <p:spPr>
            <a:xfrm>
              <a:off x="6498888" y="113852"/>
              <a:ext cx="2401998" cy="2251121"/>
            </a:xfrm>
            <a:prstGeom prst="irregularSeal1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18"/>
            <p:cNvSpPr txBox="1">
              <a:spLocks noChangeArrowheads="1"/>
            </p:cNvSpPr>
            <p:nvPr/>
          </p:nvSpPr>
          <p:spPr bwMode="auto">
            <a:xfrm>
              <a:off x="7069113" y="941832"/>
              <a:ext cx="14057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2400" b="1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3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？</a:t>
              </a:r>
              <a:endParaRPr lang="zh-CN" alt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6322009" y="1646885"/>
            <a:ext cx="0" cy="3141145"/>
          </a:xfrm>
          <a:prstGeom prst="line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623905" y="3911876"/>
            <a:ext cx="719837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连接符 66"/>
          <p:cNvCxnSpPr/>
          <p:nvPr/>
        </p:nvCxnSpPr>
        <p:spPr>
          <a:xfrm flipH="1">
            <a:off x="4343742" y="3911876"/>
            <a:ext cx="390183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连接符 68"/>
          <p:cNvCxnSpPr/>
          <p:nvPr/>
        </p:nvCxnSpPr>
        <p:spPr>
          <a:xfrm flipH="1">
            <a:off x="4719641" y="3523289"/>
            <a:ext cx="171834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连接符 69"/>
          <p:cNvCxnSpPr/>
          <p:nvPr/>
        </p:nvCxnSpPr>
        <p:spPr>
          <a:xfrm>
            <a:off x="4726733" y="3523289"/>
            <a:ext cx="1" cy="37801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接连接符 74"/>
          <p:cNvCxnSpPr/>
          <p:nvPr/>
        </p:nvCxnSpPr>
        <p:spPr>
          <a:xfrm>
            <a:off x="4713288" y="2277068"/>
            <a:ext cx="7193" cy="1634808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4390997" y="226550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9" name="Text Box 9"/>
          <p:cNvSpPr txBox="1">
            <a:spLocks noChangeArrowheads="1"/>
          </p:cNvSpPr>
          <p:nvPr/>
        </p:nvSpPr>
        <p:spPr bwMode="auto">
          <a:xfrm>
            <a:off x="4401999" y="286131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4898568" y="2299982"/>
            <a:ext cx="7193" cy="1634808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9"/>
          <p:cNvSpPr txBox="1">
            <a:spLocks noChangeArrowheads="1"/>
          </p:cNvSpPr>
          <p:nvPr/>
        </p:nvSpPr>
        <p:spPr bwMode="auto">
          <a:xfrm>
            <a:off x="4636184" y="185118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568681" y="352610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初态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Text Box 9"/>
          <p:cNvSpPr txBox="1">
            <a:spLocks noChangeArrowheads="1"/>
          </p:cNvSpPr>
          <p:nvPr/>
        </p:nvSpPr>
        <p:spPr bwMode="auto">
          <a:xfrm>
            <a:off x="4648358" y="2868767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942317" y="5408650"/>
            <a:ext cx="2271947" cy="461665"/>
            <a:chOff x="6915396" y="4820697"/>
            <a:chExt cx="2271947" cy="461665"/>
          </a:xfrm>
        </p:grpSpPr>
        <p:sp>
          <p:nvSpPr>
            <p:cNvPr id="87" name="Text Box 9"/>
            <p:cNvSpPr txBox="1">
              <a:spLocks noChangeArrowheads="1"/>
            </p:cNvSpPr>
            <p:nvPr/>
          </p:nvSpPr>
          <p:spPr bwMode="auto">
            <a:xfrm>
              <a:off x="6915396" y="4820697"/>
              <a:ext cx="227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n+1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=1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+0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=1</a:t>
              </a:r>
              <a:endParaRPr lang="zh-CN" altLang="en-US" sz="2400" b="1" baseline="30000" dirty="0">
                <a:solidFill>
                  <a:schemeClr val="accent4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 flipH="1" flipV="1">
              <a:off x="8254182" y="4900513"/>
              <a:ext cx="128882" cy="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连接符 88"/>
            <p:cNvCxnSpPr/>
            <p:nvPr/>
          </p:nvCxnSpPr>
          <p:spPr>
            <a:xfrm flipH="1" flipV="1">
              <a:off x="7922488" y="4900508"/>
              <a:ext cx="128882" cy="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0" name="直接连接符 89"/>
          <p:cNvCxnSpPr/>
          <p:nvPr/>
        </p:nvCxnSpPr>
        <p:spPr>
          <a:xfrm flipH="1">
            <a:off x="5377501" y="3526107"/>
            <a:ext cx="935543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文本框 91"/>
          <p:cNvSpPr txBox="1"/>
          <p:nvPr/>
        </p:nvSpPr>
        <p:spPr>
          <a:xfrm>
            <a:off x="5548175" y="357675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保持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Text Box 9"/>
          <p:cNvSpPr txBox="1">
            <a:spLocks noChangeArrowheads="1"/>
          </p:cNvSpPr>
          <p:nvPr/>
        </p:nvSpPr>
        <p:spPr bwMode="auto">
          <a:xfrm>
            <a:off x="6679918" y="226550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4" name="Text Box 9"/>
          <p:cNvSpPr txBox="1">
            <a:spLocks noChangeArrowheads="1"/>
          </p:cNvSpPr>
          <p:nvPr/>
        </p:nvSpPr>
        <p:spPr bwMode="auto">
          <a:xfrm>
            <a:off x="6680814" y="289972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6322009" y="3523289"/>
            <a:ext cx="1" cy="37801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接连接符 96"/>
          <p:cNvCxnSpPr/>
          <p:nvPr/>
        </p:nvCxnSpPr>
        <p:spPr>
          <a:xfrm flipH="1">
            <a:off x="6322011" y="3903160"/>
            <a:ext cx="1082838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0" name="组合 99"/>
          <p:cNvGrpSpPr/>
          <p:nvPr/>
        </p:nvGrpSpPr>
        <p:grpSpPr>
          <a:xfrm>
            <a:off x="6415240" y="5412650"/>
            <a:ext cx="2271947" cy="461665"/>
            <a:chOff x="6915396" y="4820697"/>
            <a:chExt cx="2271947" cy="461665"/>
          </a:xfrm>
        </p:grpSpPr>
        <p:sp>
          <p:nvSpPr>
            <p:cNvPr id="101" name="Text Box 9"/>
            <p:cNvSpPr txBox="1">
              <a:spLocks noChangeArrowheads="1"/>
            </p:cNvSpPr>
            <p:nvPr/>
          </p:nvSpPr>
          <p:spPr bwMode="auto">
            <a:xfrm>
              <a:off x="6915396" y="4820697"/>
              <a:ext cx="227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n+1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=0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+1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=0</a:t>
              </a:r>
              <a:endParaRPr lang="zh-CN" altLang="en-US" sz="2400" b="1" baseline="30000" dirty="0">
                <a:solidFill>
                  <a:schemeClr val="accent4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 flipH="1" flipV="1">
              <a:off x="8254182" y="4891548"/>
              <a:ext cx="128882" cy="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直接连接符 102"/>
            <p:cNvCxnSpPr/>
            <p:nvPr/>
          </p:nvCxnSpPr>
          <p:spPr>
            <a:xfrm flipH="1" flipV="1">
              <a:off x="7922488" y="4900508"/>
              <a:ext cx="128882" cy="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4" name="直接连接符 103"/>
          <p:cNvCxnSpPr/>
          <p:nvPr/>
        </p:nvCxnSpPr>
        <p:spPr>
          <a:xfrm flipH="1" flipV="1">
            <a:off x="7341489" y="3903160"/>
            <a:ext cx="896012" cy="8716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本框 105"/>
          <p:cNvSpPr txBox="1"/>
          <p:nvPr/>
        </p:nvSpPr>
        <p:spPr>
          <a:xfrm>
            <a:off x="7502470" y="35423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保持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任意多边形 126"/>
          <p:cNvSpPr/>
          <p:nvPr/>
        </p:nvSpPr>
        <p:spPr bwMode="auto">
          <a:xfrm>
            <a:off x="7324165" y="3682003"/>
            <a:ext cx="211944" cy="836209"/>
          </a:xfrm>
          <a:custGeom>
            <a:avLst/>
            <a:gdLst>
              <a:gd name="connsiteX0" fmla="*/ 0 w 211944"/>
              <a:gd name="connsiteY0" fmla="*/ 199715 h 836209"/>
              <a:gd name="connsiteX1" fmla="*/ 206188 w 211944"/>
              <a:gd name="connsiteY1" fmla="*/ 38350 h 836209"/>
              <a:gd name="connsiteX2" fmla="*/ 134470 w 211944"/>
              <a:gd name="connsiteY2" fmla="*/ 836209 h 83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944" h="836209">
                <a:moveTo>
                  <a:pt x="0" y="199715"/>
                </a:moveTo>
                <a:cubicBezTo>
                  <a:pt x="91888" y="65991"/>
                  <a:pt x="183776" y="-67732"/>
                  <a:pt x="206188" y="38350"/>
                </a:cubicBezTo>
                <a:cubicBezTo>
                  <a:pt x="228600" y="144432"/>
                  <a:pt x="181535" y="490320"/>
                  <a:pt x="134470" y="83620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任意多边形 128"/>
          <p:cNvSpPr/>
          <p:nvPr/>
        </p:nvSpPr>
        <p:spPr bwMode="auto">
          <a:xfrm>
            <a:off x="5342675" y="3343319"/>
            <a:ext cx="211944" cy="836209"/>
          </a:xfrm>
          <a:custGeom>
            <a:avLst/>
            <a:gdLst>
              <a:gd name="connsiteX0" fmla="*/ 0 w 211944"/>
              <a:gd name="connsiteY0" fmla="*/ 199715 h 836209"/>
              <a:gd name="connsiteX1" fmla="*/ 206188 w 211944"/>
              <a:gd name="connsiteY1" fmla="*/ 38350 h 836209"/>
              <a:gd name="connsiteX2" fmla="*/ 134470 w 211944"/>
              <a:gd name="connsiteY2" fmla="*/ 836209 h 83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944" h="836209">
                <a:moveTo>
                  <a:pt x="0" y="199715"/>
                </a:moveTo>
                <a:cubicBezTo>
                  <a:pt x="91888" y="65991"/>
                  <a:pt x="183776" y="-67732"/>
                  <a:pt x="206188" y="38350"/>
                </a:cubicBezTo>
                <a:cubicBezTo>
                  <a:pt x="228600" y="144432"/>
                  <a:pt x="181535" y="490320"/>
                  <a:pt x="134470" y="83620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PA-文本框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6665" y="4916158"/>
            <a:ext cx="2980497" cy="1736646"/>
          </a:xfrm>
          <a:prstGeom prst="round2DiagRect">
            <a:avLst/>
          </a:prstGeom>
          <a:solidFill>
            <a:srgbClr val="CCFFFF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正确方法：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先画主触发器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的波形，在下降沿瞬间，再传给从触发器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3942317" y="5949132"/>
            <a:ext cx="2271947" cy="461665"/>
            <a:chOff x="6915396" y="4820697"/>
            <a:chExt cx="2271947" cy="461665"/>
          </a:xfrm>
        </p:grpSpPr>
        <p:sp>
          <p:nvSpPr>
            <p:cNvPr id="132" name="Text Box 9"/>
            <p:cNvSpPr txBox="1">
              <a:spLocks noChangeArrowheads="1"/>
            </p:cNvSpPr>
            <p:nvPr/>
          </p:nvSpPr>
          <p:spPr bwMode="auto">
            <a:xfrm>
              <a:off x="6915396" y="4820697"/>
              <a:ext cx="227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n+1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=0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+0</a:t>
              </a:r>
              <a:r>
                <a:rPr lang="en-US" altLang="zh-CN" sz="2400" b="1" baseline="30000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.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chemeClr val="accent4"/>
                  </a:solidFill>
                  <a:cs typeface="Times New Roman" panose="02020603050405020304" pitchFamily="18" charset="0"/>
                </a:rPr>
                <a:t>=1</a:t>
              </a:r>
              <a:endParaRPr lang="zh-CN" altLang="en-US" sz="2400" b="1" baseline="30000" dirty="0">
                <a:solidFill>
                  <a:schemeClr val="accent4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 flipH="1" flipV="1">
              <a:off x="8254182" y="4900513"/>
              <a:ext cx="128882" cy="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直接连接符 133"/>
            <p:cNvCxnSpPr/>
            <p:nvPr/>
          </p:nvCxnSpPr>
          <p:spPr>
            <a:xfrm flipH="1" flipV="1">
              <a:off x="7922488" y="4900508"/>
              <a:ext cx="128882" cy="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6" name="直接连接符 135"/>
          <p:cNvCxnSpPr/>
          <p:nvPr/>
        </p:nvCxnSpPr>
        <p:spPr>
          <a:xfrm flipH="1" flipV="1">
            <a:off x="4888177" y="3523726"/>
            <a:ext cx="499976" cy="2381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文本框 137"/>
          <p:cNvSpPr txBox="1"/>
          <p:nvPr/>
        </p:nvSpPr>
        <p:spPr>
          <a:xfrm>
            <a:off x="3517083" y="417127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初态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000"/>
                            </p:stCondLst>
                            <p:childTnLst>
                              <p:par>
                                <p:cTn id="2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/>
      <p:bldP spid="30" grpId="0"/>
      <p:bldP spid="30" grpId="1"/>
      <p:bldP spid="31" grpId="0"/>
      <p:bldP spid="31" grpId="1"/>
      <p:bldP spid="43" grpId="0"/>
      <p:bldP spid="44" grpId="0"/>
      <p:bldP spid="60" grpId="0" animBg="1"/>
      <p:bldP spid="59" grpId="0" animBg="1"/>
      <p:bldP spid="78" grpId="0"/>
      <p:bldP spid="79" grpId="0"/>
      <p:bldP spid="81" grpId="0"/>
      <p:bldP spid="77" grpId="0"/>
      <p:bldP spid="84" grpId="0"/>
      <p:bldP spid="92" grpId="0"/>
      <p:bldP spid="93" grpId="0"/>
      <p:bldP spid="94" grpId="0"/>
      <p:bldP spid="106" grpId="0"/>
      <p:bldP spid="127" grpId="0" animBg="1"/>
      <p:bldP spid="129" grpId="0" animBg="1"/>
      <p:bldP spid="130" grpId="0" animBg="1"/>
      <p:bldP spid="1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327797" y="3248219"/>
            <a:ext cx="11720553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19330" y="2693435"/>
            <a:ext cx="11738012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310863" y="2138651"/>
            <a:ext cx="11755471" cy="470429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lvl="0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5.7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2"/>
          <p:cNvSpPr txBox="1"/>
          <p:nvPr/>
        </p:nvSpPr>
        <p:spPr>
          <a:xfrm>
            <a:off x="3327797" y="3792643"/>
            <a:ext cx="9002039" cy="47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4264" y="2055836"/>
            <a:ext cx="8895238" cy="2504762"/>
          </a:xfrm>
          <a:prstGeom prst="rect">
            <a:avLst/>
          </a:prstGeom>
        </p:spPr>
      </p:pic>
      <p:sp>
        <p:nvSpPr>
          <p:cNvPr id="47106" name="Text Box 3"/>
          <p:cNvSpPr txBox="1">
            <a:spLocks noChangeArrowheads="1"/>
          </p:cNvSpPr>
          <p:nvPr/>
        </p:nvSpPr>
        <p:spPr bwMode="auto">
          <a:xfrm>
            <a:off x="764793" y="1435193"/>
            <a:ext cx="64246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266700">
              <a:spcBef>
                <a:spcPct val="50000"/>
              </a:spcBef>
              <a:spcAft>
                <a:spcPts val="60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CMOS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传输门边沿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11" name="矩形 7"/>
          <p:cNvSpPr>
            <a:spLocks noChangeArrowheads="1"/>
          </p:cNvSpPr>
          <p:nvPr/>
        </p:nvSpPr>
        <p:spPr bwMode="auto">
          <a:xfrm>
            <a:off x="3433533" y="2182645"/>
            <a:ext cx="2411455" cy="1657218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12" name="矩形 8"/>
          <p:cNvSpPr>
            <a:spLocks noChangeArrowheads="1"/>
          </p:cNvSpPr>
          <p:nvPr/>
        </p:nvSpPr>
        <p:spPr bwMode="auto">
          <a:xfrm>
            <a:off x="6302179" y="2151416"/>
            <a:ext cx="2528056" cy="190078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08723" y="624769"/>
            <a:ext cx="418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触发器的特性方程：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79970" y="531573"/>
            <a:ext cx="1933333" cy="69523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514056" y="2691065"/>
            <a:ext cx="36536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573053" y="372014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3505381" y="408655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5018570" y="407436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15976" y="2018710"/>
            <a:ext cx="158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107" name="组合 47106"/>
          <p:cNvGrpSpPr/>
          <p:nvPr/>
        </p:nvGrpSpPr>
        <p:grpSpPr>
          <a:xfrm>
            <a:off x="5076753" y="4537816"/>
            <a:ext cx="2007960" cy="523220"/>
            <a:chOff x="2088965" y="5167824"/>
            <a:chExt cx="2007960" cy="523220"/>
          </a:xfrm>
        </p:grpSpPr>
        <p:sp>
          <p:nvSpPr>
            <p:cNvPr id="47109" name="TextBox 6"/>
            <p:cNvSpPr txBox="1">
              <a:spLocks noChangeArrowheads="1"/>
            </p:cNvSpPr>
            <p:nvPr/>
          </p:nvSpPr>
          <p:spPr bwMode="auto">
            <a:xfrm>
              <a:off x="2088965" y="5167824"/>
              <a:ext cx="20079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/>
                <a:t>前级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q1=D</a:t>
              </a:r>
              <a:r>
                <a:rPr lang="zh-CN" altLang="en-US" sz="2800" b="1" dirty="0"/>
                <a:t>，</a:t>
              </a:r>
              <a:endParaRPr lang="en-US" altLang="zh-CN" sz="2800" b="1" dirty="0"/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483829" y="5267458"/>
              <a:ext cx="207847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807026" y="206281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4190064" y="286463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5264565" y="285396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6601519" y="300243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7676020" y="284655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260679" y="203917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乘号 10"/>
          <p:cNvSpPr/>
          <p:nvPr/>
        </p:nvSpPr>
        <p:spPr bwMode="auto">
          <a:xfrm>
            <a:off x="4592211" y="2817875"/>
            <a:ext cx="699247" cy="903888"/>
          </a:xfrm>
          <a:prstGeom prst="mathMultiply">
            <a:avLst/>
          </a:prstGeom>
          <a:solidFill>
            <a:srgbClr val="FFC000"/>
          </a:solidFill>
          <a:ln w="1905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7331025" y="2691068"/>
            <a:ext cx="0" cy="107552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/>
          <p:cNvCxnSpPr/>
          <p:nvPr/>
        </p:nvCxnSpPr>
        <p:spPr>
          <a:xfrm flipV="1">
            <a:off x="8646668" y="2687523"/>
            <a:ext cx="0" cy="1079065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/>
          <p:cNvCxnSpPr/>
          <p:nvPr/>
        </p:nvCxnSpPr>
        <p:spPr>
          <a:xfrm flipH="1">
            <a:off x="7331026" y="3766588"/>
            <a:ext cx="1315642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连接符 35"/>
          <p:cNvCxnSpPr/>
          <p:nvPr/>
        </p:nvCxnSpPr>
        <p:spPr>
          <a:xfrm flipH="1">
            <a:off x="7331025" y="2696947"/>
            <a:ext cx="1315643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乘号 36"/>
          <p:cNvSpPr/>
          <p:nvPr/>
        </p:nvSpPr>
        <p:spPr bwMode="auto">
          <a:xfrm>
            <a:off x="6230941" y="2245003"/>
            <a:ext cx="699247" cy="903888"/>
          </a:xfrm>
          <a:prstGeom prst="mathMultiply">
            <a:avLst/>
          </a:prstGeom>
          <a:solidFill>
            <a:srgbClr val="FFC000"/>
          </a:solidFill>
          <a:ln w="1905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8570783" y="2687523"/>
            <a:ext cx="735142" cy="9424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570551" y="371365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3502879" y="408445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5016068" y="406274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3804981" y="204362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9" name="Text Box 9"/>
          <p:cNvSpPr txBox="1">
            <a:spLocks noChangeArrowheads="1"/>
          </p:cNvSpPr>
          <p:nvPr/>
        </p:nvSpPr>
        <p:spPr bwMode="auto">
          <a:xfrm>
            <a:off x="4188019" y="285497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5272045" y="283477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1" name="乘号 60"/>
          <p:cNvSpPr/>
          <p:nvPr/>
        </p:nvSpPr>
        <p:spPr bwMode="auto">
          <a:xfrm>
            <a:off x="3855021" y="2218703"/>
            <a:ext cx="699247" cy="903888"/>
          </a:xfrm>
          <a:prstGeom prst="mathMultiply">
            <a:avLst/>
          </a:prstGeom>
          <a:solidFill>
            <a:srgbClr val="FFC000"/>
          </a:solidFill>
          <a:ln w="1905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6602569" y="299347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3" name="Text Box 9"/>
          <p:cNvSpPr txBox="1">
            <a:spLocks noChangeArrowheads="1"/>
          </p:cNvSpPr>
          <p:nvPr/>
        </p:nvSpPr>
        <p:spPr bwMode="auto">
          <a:xfrm>
            <a:off x="7677070" y="283759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52204" y="2030214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6" name="乘号 65"/>
          <p:cNvSpPr/>
          <p:nvPr/>
        </p:nvSpPr>
        <p:spPr bwMode="auto">
          <a:xfrm>
            <a:off x="6981402" y="2816255"/>
            <a:ext cx="699247" cy="903888"/>
          </a:xfrm>
          <a:prstGeom prst="mathMultiply">
            <a:avLst/>
          </a:prstGeom>
          <a:solidFill>
            <a:srgbClr val="FFC000"/>
          </a:solidFill>
          <a:ln w="1905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" name="TextBox 6"/>
          <p:cNvSpPr txBox="1">
            <a:spLocks noChangeArrowheads="1"/>
          </p:cNvSpPr>
          <p:nvPr/>
        </p:nvSpPr>
        <p:spPr bwMode="auto">
          <a:xfrm>
            <a:off x="6924750" y="4569910"/>
            <a:ext cx="19420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/>
              <a:t>后级锁存；</a:t>
            </a:r>
            <a:endParaRPr lang="en-US" altLang="zh-CN" sz="2800" b="1" dirty="0"/>
          </a:p>
        </p:txBody>
      </p:sp>
      <p:sp>
        <p:nvSpPr>
          <p:cNvPr id="69" name="TextBox 6"/>
          <p:cNvSpPr txBox="1">
            <a:spLocks noChangeArrowheads="1"/>
          </p:cNvSpPr>
          <p:nvPr/>
        </p:nvSpPr>
        <p:spPr bwMode="auto">
          <a:xfrm>
            <a:off x="3483829" y="4538482"/>
            <a:ext cx="17054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/>
              <a:t>CP=0</a:t>
            </a:r>
            <a:r>
              <a:rPr lang="zh-CN" altLang="en-US" sz="2800" b="1" dirty="0"/>
              <a:t>时，</a:t>
            </a:r>
            <a:endParaRPr lang="en-US" altLang="zh-CN" sz="2800" b="1" dirty="0"/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4941835" y="2696947"/>
            <a:ext cx="1154164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连接符 70"/>
          <p:cNvCxnSpPr/>
          <p:nvPr/>
        </p:nvCxnSpPr>
        <p:spPr>
          <a:xfrm flipV="1">
            <a:off x="6095999" y="2696948"/>
            <a:ext cx="0" cy="1024815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连接符 71"/>
          <p:cNvCxnSpPr/>
          <p:nvPr/>
        </p:nvCxnSpPr>
        <p:spPr>
          <a:xfrm flipH="1">
            <a:off x="4941835" y="3721763"/>
            <a:ext cx="1154164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接连接符 75"/>
          <p:cNvCxnSpPr/>
          <p:nvPr/>
        </p:nvCxnSpPr>
        <p:spPr>
          <a:xfrm flipV="1">
            <a:off x="4957660" y="2670647"/>
            <a:ext cx="0" cy="107552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接连接符 78"/>
          <p:cNvCxnSpPr/>
          <p:nvPr/>
        </p:nvCxnSpPr>
        <p:spPr>
          <a:xfrm>
            <a:off x="6063345" y="2675662"/>
            <a:ext cx="3242580" cy="1186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Box 6"/>
          <p:cNvSpPr txBox="1">
            <a:spLocks noChangeArrowheads="1"/>
          </p:cNvSpPr>
          <p:nvPr/>
        </p:nvSpPr>
        <p:spPr bwMode="auto">
          <a:xfrm>
            <a:off x="3483829" y="5203122"/>
            <a:ext cx="17054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/>
              <a:t>CP=1</a:t>
            </a:r>
            <a:r>
              <a:rPr lang="zh-CN" altLang="en-US" sz="2800" b="1" dirty="0"/>
              <a:t>时，</a:t>
            </a:r>
            <a:endParaRPr lang="en-US" altLang="zh-CN" sz="2800" b="1" dirty="0"/>
          </a:p>
        </p:txBody>
      </p:sp>
      <p:sp>
        <p:nvSpPr>
          <p:cNvPr id="82" name="TextBox 6"/>
          <p:cNvSpPr txBox="1">
            <a:spLocks noChangeArrowheads="1"/>
          </p:cNvSpPr>
          <p:nvPr/>
        </p:nvSpPr>
        <p:spPr bwMode="auto">
          <a:xfrm>
            <a:off x="5076753" y="5200583"/>
            <a:ext cx="20079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/>
              <a:t>前级锁存，</a:t>
            </a:r>
            <a:endParaRPr lang="en-US" altLang="zh-CN" sz="2800" b="1" dirty="0"/>
          </a:p>
        </p:txBody>
      </p:sp>
      <p:grpSp>
        <p:nvGrpSpPr>
          <p:cNvPr id="47108" name="组合 47107"/>
          <p:cNvGrpSpPr/>
          <p:nvPr/>
        </p:nvGrpSpPr>
        <p:grpSpPr>
          <a:xfrm>
            <a:off x="6876763" y="5176076"/>
            <a:ext cx="1942046" cy="523220"/>
            <a:chOff x="3908025" y="5977534"/>
            <a:chExt cx="1942046" cy="523220"/>
          </a:xfrm>
        </p:grpSpPr>
        <p:cxnSp>
          <p:nvCxnSpPr>
            <p:cNvPr id="53" name="直接连接符 52"/>
            <p:cNvCxnSpPr/>
            <p:nvPr/>
          </p:nvCxnSpPr>
          <p:spPr>
            <a:xfrm flipH="1">
              <a:off x="5187621" y="6067558"/>
              <a:ext cx="301921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8025" y="5977534"/>
              <a:ext cx="194204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/>
                <a:t>后级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Q=q1</a:t>
              </a:r>
              <a:r>
                <a:rPr lang="zh-CN" altLang="en-US" sz="2800" b="1" dirty="0"/>
                <a:t>；</a:t>
              </a:r>
              <a:endParaRPr lang="en-US" altLang="zh-CN" sz="2800" b="1" dirty="0"/>
            </a:p>
          </p:txBody>
        </p:sp>
      </p:grpSp>
      <p:sp>
        <p:nvSpPr>
          <p:cNvPr id="86" name="TextBox 6"/>
          <p:cNvSpPr txBox="1">
            <a:spLocks noChangeArrowheads="1"/>
          </p:cNvSpPr>
          <p:nvPr/>
        </p:nvSpPr>
        <p:spPr bwMode="auto">
          <a:xfrm>
            <a:off x="440305" y="5832221"/>
            <a:ext cx="21576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/>
              <a:t>CP=0</a:t>
            </a:r>
            <a:r>
              <a:rPr lang="en-US" altLang="zh-CN" sz="2800" b="1" dirty="0">
                <a:sym typeface="Wingdings" panose="05000000000000000000" pitchFamily="2" charset="2"/>
              </a:rPr>
              <a:t>1</a:t>
            </a:r>
            <a:r>
              <a:rPr lang="zh-CN" altLang="en-US" sz="2800" b="1" dirty="0"/>
              <a:t>时，</a:t>
            </a:r>
            <a:endParaRPr lang="en-US" altLang="zh-CN" sz="2800" b="1" dirty="0"/>
          </a:p>
        </p:txBody>
      </p:sp>
      <p:grpSp>
        <p:nvGrpSpPr>
          <p:cNvPr id="47118" name="组合 47117"/>
          <p:cNvGrpSpPr/>
          <p:nvPr/>
        </p:nvGrpSpPr>
        <p:grpSpPr>
          <a:xfrm>
            <a:off x="8138816" y="5867035"/>
            <a:ext cx="3950701" cy="523220"/>
            <a:chOff x="8109161" y="6100603"/>
            <a:chExt cx="3950701" cy="523220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9415086" y="6209912"/>
              <a:ext cx="301921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0" name="TextBox 6"/>
            <p:cNvSpPr txBox="1">
              <a:spLocks noChangeArrowheads="1"/>
            </p:cNvSpPr>
            <p:nvPr/>
          </p:nvSpPr>
          <p:spPr bwMode="auto">
            <a:xfrm>
              <a:off x="8109161" y="6100603"/>
              <a:ext cx="39507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/>
                <a:t>后级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Q=q1</a:t>
              </a:r>
              <a:r>
                <a:rPr lang="zh-CN" altLang="en-US" sz="2800" b="1" dirty="0"/>
                <a:t>，即有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Q=D</a:t>
              </a:r>
              <a:r>
                <a:rPr lang="zh-CN" altLang="en-US" sz="2800" b="1" dirty="0"/>
                <a:t>。</a:t>
              </a:r>
              <a:endParaRPr lang="en-US" altLang="zh-CN" sz="2800" b="1" dirty="0"/>
            </a:p>
          </p:txBody>
        </p:sp>
      </p:grpSp>
      <p:grpSp>
        <p:nvGrpSpPr>
          <p:cNvPr id="47116" name="组合 47115"/>
          <p:cNvGrpSpPr/>
          <p:nvPr/>
        </p:nvGrpSpPr>
        <p:grpSpPr>
          <a:xfrm>
            <a:off x="1344503" y="5381625"/>
            <a:ext cx="520367" cy="453982"/>
            <a:chOff x="1193800" y="5676900"/>
            <a:chExt cx="840486" cy="614070"/>
          </a:xfrm>
        </p:grpSpPr>
        <p:cxnSp>
          <p:nvCxnSpPr>
            <p:cNvPr id="91" name="直接连接符 90"/>
            <p:cNvCxnSpPr/>
            <p:nvPr/>
          </p:nvCxnSpPr>
          <p:spPr>
            <a:xfrm flipV="1">
              <a:off x="1607693" y="5676900"/>
              <a:ext cx="0" cy="61407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1193800" y="6290969"/>
              <a:ext cx="426593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1607693" y="5687719"/>
              <a:ext cx="426593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117" name="组合 47116"/>
          <p:cNvGrpSpPr/>
          <p:nvPr/>
        </p:nvGrpSpPr>
        <p:grpSpPr>
          <a:xfrm>
            <a:off x="2323716" y="5835607"/>
            <a:ext cx="6448889" cy="523220"/>
            <a:chOff x="3142866" y="5835607"/>
            <a:chExt cx="6448889" cy="523220"/>
          </a:xfrm>
        </p:grpSpPr>
        <p:sp>
          <p:nvSpPr>
            <p:cNvPr id="99" name="TextBox 6"/>
            <p:cNvSpPr txBox="1">
              <a:spLocks noChangeArrowheads="1"/>
            </p:cNvSpPr>
            <p:nvPr/>
          </p:nvSpPr>
          <p:spPr bwMode="auto">
            <a:xfrm>
              <a:off x="3142866" y="5835607"/>
              <a:ext cx="64488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/>
                <a:t>前级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q1=D</a:t>
              </a:r>
              <a:r>
                <a:rPr lang="en-US" altLang="zh-CN" sz="2800" b="1" dirty="0"/>
                <a:t>(</a:t>
              </a:r>
              <a:r>
                <a:rPr lang="zh-CN" altLang="en-US" sz="2800" b="1" dirty="0"/>
                <a:t>且</a:t>
              </a:r>
              <a:r>
                <a:rPr lang="en-US" altLang="zh-CN" sz="2800" b="1" dirty="0"/>
                <a:t>D</a:t>
              </a:r>
              <a:r>
                <a:rPr lang="zh-CN" altLang="en-US" sz="2800" b="1" dirty="0"/>
                <a:t>为上升沿前最后的</a:t>
              </a:r>
              <a:r>
                <a:rPr lang="en-US" altLang="zh-CN" sz="2800" b="1" dirty="0"/>
                <a:t>D)</a:t>
              </a:r>
              <a:r>
                <a:rPr lang="zh-CN" altLang="en-US" sz="2800" b="1" dirty="0"/>
                <a:t>，</a:t>
              </a:r>
              <a:endParaRPr lang="en-US" altLang="zh-CN" sz="2800" b="1" dirty="0"/>
            </a:p>
          </p:txBody>
        </p:sp>
        <p:cxnSp>
          <p:nvCxnSpPr>
            <p:cNvPr id="100" name="直接连接符 99"/>
            <p:cNvCxnSpPr/>
            <p:nvPr/>
          </p:nvCxnSpPr>
          <p:spPr>
            <a:xfrm flipH="1">
              <a:off x="4495290" y="5932023"/>
              <a:ext cx="26808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5" name="直接连接符 104"/>
          <p:cNvCxnSpPr/>
          <p:nvPr/>
        </p:nvCxnSpPr>
        <p:spPr>
          <a:xfrm>
            <a:off x="2514056" y="2675496"/>
            <a:ext cx="6791869" cy="6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组合 8"/>
          <p:cNvGrpSpPr/>
          <p:nvPr/>
        </p:nvGrpSpPr>
        <p:grpSpPr>
          <a:xfrm>
            <a:off x="10538997" y="654381"/>
            <a:ext cx="482263" cy="445983"/>
            <a:chOff x="11126211" y="720164"/>
            <a:chExt cx="482263" cy="445983"/>
          </a:xfrm>
        </p:grpSpPr>
        <p:cxnSp>
          <p:nvCxnSpPr>
            <p:cNvPr id="73" name="直接连接符 72"/>
            <p:cNvCxnSpPr/>
            <p:nvPr/>
          </p:nvCxnSpPr>
          <p:spPr>
            <a:xfrm flipV="1">
              <a:off x="11369611" y="863828"/>
              <a:ext cx="0" cy="302319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连接符 73"/>
            <p:cNvCxnSpPr/>
            <p:nvPr/>
          </p:nvCxnSpPr>
          <p:spPr>
            <a:xfrm flipH="1">
              <a:off x="11126211" y="1166147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接连接符 74"/>
            <p:cNvCxnSpPr/>
            <p:nvPr/>
          </p:nvCxnSpPr>
          <p:spPr>
            <a:xfrm flipH="1">
              <a:off x="11344359" y="720164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接连接符 76"/>
            <p:cNvCxnSpPr/>
            <p:nvPr/>
          </p:nvCxnSpPr>
          <p:spPr>
            <a:xfrm flipV="1">
              <a:off x="11361748" y="720164"/>
              <a:ext cx="0" cy="23131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8" name="组合 77"/>
          <p:cNvGrpSpPr/>
          <p:nvPr/>
        </p:nvGrpSpPr>
        <p:grpSpPr>
          <a:xfrm rot="10800000" flipH="1">
            <a:off x="11341871" y="653174"/>
            <a:ext cx="482263" cy="445983"/>
            <a:chOff x="11126211" y="720164"/>
            <a:chExt cx="482263" cy="445983"/>
          </a:xfrm>
        </p:grpSpPr>
        <p:cxnSp>
          <p:nvCxnSpPr>
            <p:cNvPr id="80" name="直接连接符 79"/>
            <p:cNvCxnSpPr/>
            <p:nvPr/>
          </p:nvCxnSpPr>
          <p:spPr>
            <a:xfrm flipV="1">
              <a:off x="11369611" y="863828"/>
              <a:ext cx="0" cy="302319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11126211" y="1166147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>
            <a:xfrm flipH="1">
              <a:off x="11344359" y="720164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连接符 86"/>
            <p:cNvCxnSpPr/>
            <p:nvPr/>
          </p:nvCxnSpPr>
          <p:spPr>
            <a:xfrm flipV="1">
              <a:off x="11361748" y="720164"/>
              <a:ext cx="0" cy="23131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8" name="文本框 87"/>
          <p:cNvSpPr txBox="1"/>
          <p:nvPr/>
        </p:nvSpPr>
        <p:spPr>
          <a:xfrm>
            <a:off x="10488337" y="1246782"/>
            <a:ext cx="158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CLK/CP</a:t>
            </a:r>
            <a:endParaRPr lang="zh-CN" alt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  <p:bldP spid="47111" grpId="0" animBg="1" autoUpdateAnimBg="0"/>
      <p:bldP spid="47112" grpId="0" animBg="1" autoUpdateAnimBg="0"/>
      <p:bldP spid="15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11" grpId="0" animBg="1"/>
      <p:bldP spid="11" grpId="1" animBg="1"/>
      <p:bldP spid="37" grpId="0" animBg="1"/>
      <p:bldP spid="37" grpId="1" animBg="1"/>
      <p:bldP spid="55" grpId="0"/>
      <p:bldP spid="56" grpId="0"/>
      <p:bldP spid="57" grpId="0"/>
      <p:bldP spid="58" grpId="0"/>
      <p:bldP spid="59" grpId="0"/>
      <p:bldP spid="60" grpId="0"/>
      <p:bldP spid="61" grpId="0" animBg="1"/>
      <p:bldP spid="62" grpId="0"/>
      <p:bldP spid="63" grpId="0"/>
      <p:bldP spid="64" grpId="0"/>
      <p:bldP spid="66" grpId="0" animBg="1"/>
      <p:bldP spid="68" grpId="0" autoUpdateAnimBg="0"/>
      <p:bldP spid="69" grpId="0" autoUpdateAnimBg="0"/>
      <p:bldP spid="81" grpId="0" autoUpdateAnimBg="0"/>
      <p:bldP spid="82" grpId="0" autoUpdateAnimBg="0"/>
      <p:bldP spid="86" grpId="0" autoUpdateAnimBg="0"/>
      <p:bldP spid="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8007" y="2272913"/>
            <a:ext cx="9342857" cy="2380952"/>
          </a:xfrm>
          <a:prstGeom prst="rect">
            <a:avLst/>
          </a:prstGeom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520123" y="1426616"/>
            <a:ext cx="68883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266700">
              <a:spcBef>
                <a:spcPct val="50000"/>
              </a:spcBef>
              <a:spcAft>
                <a:spcPts val="60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带清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和置位控制端的边沿型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157" name="TextBox 7"/>
          <p:cNvSpPr txBox="1">
            <a:spLocks noChangeArrowheads="1"/>
          </p:cNvSpPr>
          <p:nvPr/>
        </p:nvSpPr>
        <p:spPr bwMode="auto">
          <a:xfrm>
            <a:off x="1676516" y="4962245"/>
            <a:ext cx="8153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cs typeface="Times New Roman" panose="02020603050405020304" pitchFamily="18" charset="0"/>
              </a:rPr>
              <a:t>CP</a:t>
            </a:r>
            <a:r>
              <a:rPr lang="zh-CN" altLang="en-US" sz="2800" b="1" dirty="0">
                <a:cs typeface="Times New Roman" panose="02020603050405020304" pitchFamily="18" charset="0"/>
              </a:rPr>
              <a:t>不为上升沿，且</a:t>
            </a:r>
            <a:r>
              <a:rPr lang="en-US" altLang="zh-CN" sz="2800" b="1" dirty="0">
                <a:cs typeface="Times New Roman" panose="02020603050405020304" pitchFamily="18" charset="0"/>
              </a:rPr>
              <a:t>CLRN=0</a:t>
            </a:r>
            <a:r>
              <a:rPr lang="zh-CN" altLang="en-US" sz="2800" b="1" dirty="0"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cs typeface="Times New Roman" panose="02020603050405020304" pitchFamily="18" charset="0"/>
              </a:rPr>
              <a:t>PRN=1</a:t>
            </a:r>
            <a:r>
              <a:rPr lang="zh-CN" altLang="en-US" sz="2800" b="1" dirty="0">
                <a:cs typeface="Times New Roman" panose="02020603050405020304" pitchFamily="18" charset="0"/>
              </a:rPr>
              <a:t>时，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Q=0</a:t>
            </a:r>
            <a:r>
              <a:rPr lang="zh-CN" altLang="en-US" sz="2800" b="1" dirty="0">
                <a:cs typeface="Times New Roman" panose="02020603050405020304" pitchFamily="18" charset="0"/>
              </a:rPr>
              <a:t>；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endParaRPr lang="zh-CN" altLang="en-US" sz="2800" b="1" dirty="0"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800" b="1" dirty="0">
                <a:cs typeface="Times New Roman" panose="02020603050405020304" pitchFamily="18" charset="0"/>
              </a:rPr>
              <a:t>CLRN=1</a:t>
            </a:r>
            <a:r>
              <a:rPr lang="zh-CN" altLang="en-US" sz="2800" b="1" dirty="0"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cs typeface="Times New Roman" panose="02020603050405020304" pitchFamily="18" charset="0"/>
              </a:rPr>
              <a:t>PRN=0</a:t>
            </a:r>
            <a:r>
              <a:rPr lang="zh-CN" altLang="en-US" sz="2800" b="1" dirty="0">
                <a:cs typeface="Times New Roman" panose="02020603050405020304" pitchFamily="18" charset="0"/>
              </a:rPr>
              <a:t>时，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Q=1</a:t>
            </a:r>
            <a:r>
              <a:rPr lang="zh-CN" altLang="en-US" sz="2800" b="1" dirty="0"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49159" name="矩形 6"/>
          <p:cNvSpPr>
            <a:spLocks noChangeArrowheads="1"/>
          </p:cNvSpPr>
          <p:nvPr/>
        </p:nvSpPr>
        <p:spPr bwMode="auto">
          <a:xfrm>
            <a:off x="4749051" y="2514679"/>
            <a:ext cx="533400" cy="30480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49160" name="矩形 7"/>
          <p:cNvSpPr>
            <a:spLocks noChangeArrowheads="1"/>
          </p:cNvSpPr>
          <p:nvPr/>
        </p:nvSpPr>
        <p:spPr bwMode="auto">
          <a:xfrm>
            <a:off x="7489968" y="2514680"/>
            <a:ext cx="533400" cy="30480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49161" name="矩形 8"/>
          <p:cNvSpPr>
            <a:spLocks noChangeArrowheads="1"/>
          </p:cNvSpPr>
          <p:nvPr/>
        </p:nvSpPr>
        <p:spPr bwMode="auto">
          <a:xfrm>
            <a:off x="6019798" y="3859290"/>
            <a:ext cx="533400" cy="30480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162" name="矩形 9"/>
          <p:cNvSpPr>
            <a:spLocks noChangeArrowheads="1"/>
          </p:cNvSpPr>
          <p:nvPr/>
        </p:nvSpPr>
        <p:spPr bwMode="auto">
          <a:xfrm>
            <a:off x="8843603" y="3886184"/>
            <a:ext cx="533400" cy="30480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9157" grpId="0" autoUpdateAnimBg="0"/>
      <p:bldP spid="49159" grpId="0" animBg="1" autoUpdateAnimBg="0"/>
      <p:bldP spid="49160" grpId="0" animBg="1" autoUpdateAnimBg="0"/>
      <p:bldP spid="49161" grpId="0" animBg="1" autoUpdateAnimBg="0"/>
      <p:bldP spid="49162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Box 10"/>
          <p:cNvSpPr txBox="1">
            <a:spLocks noChangeArrowheads="1"/>
          </p:cNvSpPr>
          <p:nvPr/>
        </p:nvSpPr>
        <p:spPr bwMode="auto">
          <a:xfrm>
            <a:off x="7081462" y="3363769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cs typeface="Times New Roman" panose="02020603050405020304" pitchFamily="18" charset="0"/>
              </a:rPr>
              <a:t>7474</a:t>
            </a:r>
            <a:r>
              <a:rPr lang="zh-CN" altLang="en-US" b="1" dirty="0">
                <a:cs typeface="Times New Roman" panose="02020603050405020304" pitchFamily="18" charset="0"/>
              </a:rPr>
              <a:t>内部的边沿</a:t>
            </a:r>
            <a:r>
              <a:rPr lang="en-US" altLang="zh-CN" b="1" dirty="0"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cs typeface="Times New Roman" panose="02020603050405020304" pitchFamily="18" charset="0"/>
              </a:rPr>
              <a:t>触发器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367" name="TextBox 12"/>
          <p:cNvSpPr txBox="1">
            <a:spLocks noChangeArrowheads="1"/>
          </p:cNvSpPr>
          <p:nvPr/>
        </p:nvSpPr>
        <p:spPr bwMode="auto">
          <a:xfrm>
            <a:off x="3506552" y="484875"/>
            <a:ext cx="51788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常用集成电路边沿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触发器：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3141544" y="5384627"/>
            <a:ext cx="7315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cs typeface="Times New Roman" panose="02020603050405020304" pitchFamily="18" charset="0"/>
              </a:rPr>
              <a:t>功能：分频、计数、数据存储等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369" name="Rectangle 1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5370" name="Rectangle 14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07" y="1170548"/>
            <a:ext cx="4139543" cy="2133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98" y="1337032"/>
            <a:ext cx="2249619" cy="2365453"/>
          </a:xfrm>
          <a:prstGeom prst="rect">
            <a:avLst/>
          </a:prstGeom>
        </p:spPr>
      </p:pic>
      <p:sp>
        <p:nvSpPr>
          <p:cNvPr id="14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8" y="4100817"/>
            <a:ext cx="10838095" cy="2438095"/>
          </a:xfrm>
          <a:prstGeom prst="rect">
            <a:avLst/>
          </a:prstGeom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4996558" y="3632870"/>
            <a:ext cx="23545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DFF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功能表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/>
      <p:bldP spid="15367" grpId="0"/>
      <p:bldP spid="38918" grpId="0" autoUpdateAnimBg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1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370" name="Rectangle 14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3" b="56835"/>
          <a:stretch>
            <a:fillRect/>
          </a:stretch>
        </p:blipFill>
        <p:spPr>
          <a:xfrm>
            <a:off x="685330" y="2455169"/>
            <a:ext cx="10821338" cy="973831"/>
          </a:xfrm>
          <a:prstGeom prst="rect">
            <a:avLst/>
          </a:prstGeom>
        </p:spPr>
      </p:pic>
      <p:sp>
        <p:nvSpPr>
          <p:cNvPr id="8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4276" y="1500112"/>
            <a:ext cx="5184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手工分析时序图的一般步骤：</a:t>
            </a:r>
            <a:endParaRPr lang="zh-CN" altLang="en-US" sz="2800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9" b="30109"/>
          <a:stretch>
            <a:fillRect/>
          </a:stretch>
        </p:blipFill>
        <p:spPr>
          <a:xfrm>
            <a:off x="685330" y="3602403"/>
            <a:ext cx="10821338" cy="1070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36" b="-3746"/>
          <a:stretch>
            <a:fillRect/>
          </a:stretch>
        </p:blipFill>
        <p:spPr>
          <a:xfrm>
            <a:off x="685330" y="4750508"/>
            <a:ext cx="10821338" cy="129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26" y="2695318"/>
            <a:ext cx="4566300" cy="1487553"/>
          </a:xfrm>
          <a:prstGeom prst="rect">
            <a:avLst/>
          </a:prstGeom>
        </p:spPr>
      </p:pic>
      <p:sp>
        <p:nvSpPr>
          <p:cNvPr id="44034" name="TextBox 8"/>
          <p:cNvSpPr txBox="1">
            <a:spLocks noChangeArrowheads="1"/>
          </p:cNvSpPr>
          <p:nvPr/>
        </p:nvSpPr>
        <p:spPr bwMode="auto">
          <a:xfrm>
            <a:off x="653143" y="1421045"/>
            <a:ext cx="10822075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【例】</a:t>
            </a:r>
            <a:r>
              <a:rPr lang="zh-CN" altLang="zh-CN" sz="2400" b="1" dirty="0">
                <a:cs typeface="Times New Roman" panose="02020603050405020304" pitchFamily="18" charset="0"/>
              </a:rPr>
              <a:t>边沿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zh-CN" sz="2400" b="1" dirty="0">
                <a:cs typeface="Times New Roman" panose="02020603050405020304" pitchFamily="18" charset="0"/>
              </a:rPr>
              <a:t>触发器的输入信号和时钟波形如图所示，时钟边沿为上升沿有效，试画出</a:t>
            </a:r>
            <a:r>
              <a:rPr lang="en-US" altLang="zh-CN" sz="2400" b="1" dirty="0">
                <a:cs typeface="Times New Roman" panose="02020603050405020304" pitchFamily="18" charset="0"/>
              </a:rPr>
              <a:t>Q</a:t>
            </a:r>
            <a:r>
              <a:rPr lang="zh-CN" altLang="zh-CN" sz="2400" b="1" dirty="0">
                <a:cs typeface="Times New Roman" panose="02020603050405020304" pitchFamily="18" charset="0"/>
              </a:rPr>
              <a:t>的波形，设触发器的初始状态为</a:t>
            </a:r>
            <a:r>
              <a:rPr lang="en-US" altLang="zh-CN" sz="2400" b="1" dirty="0">
                <a:cs typeface="Times New Roman" panose="02020603050405020304" pitchFamily="18" charset="0"/>
              </a:rPr>
              <a:t>0</a:t>
            </a:r>
            <a:r>
              <a:rPr lang="zh-CN" altLang="zh-CN" sz="2400" b="1" dirty="0"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cxnSp>
        <p:nvCxnSpPr>
          <p:cNvPr id="40967" name="直接连接符 8"/>
          <p:cNvCxnSpPr>
            <a:cxnSpLocks noChangeShapeType="1"/>
          </p:cNvCxnSpPr>
          <p:nvPr/>
        </p:nvCxnSpPr>
        <p:spPr bwMode="auto">
          <a:xfrm>
            <a:off x="9584149" y="1906299"/>
            <a:ext cx="1447826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68" name="TextBox 9"/>
          <p:cNvSpPr txBox="1">
            <a:spLocks noChangeArrowheads="1"/>
          </p:cNvSpPr>
          <p:nvPr/>
        </p:nvSpPr>
        <p:spPr bwMode="auto">
          <a:xfrm>
            <a:off x="1219328" y="4622970"/>
            <a:ext cx="100581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关键点</a:t>
            </a:r>
            <a:r>
              <a:rPr lang="zh-CN" altLang="en-US" sz="2400" b="1" dirty="0">
                <a:cs typeface="Times New Roman" panose="02020603050405020304" pitchFamily="18" charset="0"/>
              </a:rPr>
              <a:t>：确认每个时钟脉冲</a:t>
            </a:r>
            <a:r>
              <a:rPr lang="en-US" altLang="zh-CN" sz="2400" b="1" dirty="0">
                <a:cs typeface="Times New Roman" panose="02020603050405020304" pitchFamily="18" charset="0"/>
              </a:rPr>
              <a:t>CP</a:t>
            </a:r>
            <a:r>
              <a:rPr lang="zh-CN" altLang="en-US" sz="2400" b="1" dirty="0">
                <a:cs typeface="Times New Roman" panose="02020603050405020304" pitchFamily="18" charset="0"/>
              </a:rPr>
              <a:t>上升沿之后的输出状态等于该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上升沿前一瞬间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信号的状态</a:t>
            </a:r>
            <a:r>
              <a:rPr lang="zh-CN" altLang="en-US" sz="2400" b="1" dirty="0">
                <a:cs typeface="Times New Roman" panose="02020603050405020304" pitchFamily="18" charset="0"/>
              </a:rPr>
              <a:t>，此状态将保持到下一个时钟脉冲</a:t>
            </a:r>
            <a:r>
              <a:rPr lang="en-US" altLang="zh-CN" sz="2400" b="1" dirty="0">
                <a:cs typeface="Times New Roman" panose="02020603050405020304" pitchFamily="18" charset="0"/>
              </a:rPr>
              <a:t>CP</a:t>
            </a:r>
            <a:r>
              <a:rPr lang="zh-CN" altLang="en-US" sz="2400" b="1" dirty="0">
                <a:cs typeface="Times New Roman" panose="02020603050405020304" pitchFamily="18" charset="0"/>
              </a:rPr>
              <a:t>上升沿到来时。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999187" y="3594262"/>
            <a:ext cx="4129986" cy="592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连接符 8"/>
          <p:cNvCxnSpPr>
            <a:cxnSpLocks noChangeShapeType="1"/>
          </p:cNvCxnSpPr>
          <p:nvPr/>
        </p:nvCxnSpPr>
        <p:spPr bwMode="auto">
          <a:xfrm>
            <a:off x="4473796" y="3678864"/>
            <a:ext cx="981050" cy="0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8"/>
          <p:cNvCxnSpPr>
            <a:cxnSpLocks noChangeShapeType="1"/>
          </p:cNvCxnSpPr>
          <p:nvPr/>
        </p:nvCxnSpPr>
        <p:spPr bwMode="auto">
          <a:xfrm>
            <a:off x="5454846" y="3678864"/>
            <a:ext cx="945147" cy="217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8"/>
          <p:cNvCxnSpPr>
            <a:cxnSpLocks noChangeShapeType="1"/>
          </p:cNvCxnSpPr>
          <p:nvPr/>
        </p:nvCxnSpPr>
        <p:spPr bwMode="auto">
          <a:xfrm>
            <a:off x="6382010" y="3966038"/>
            <a:ext cx="990574" cy="0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8"/>
          <p:cNvCxnSpPr>
            <a:cxnSpLocks noChangeShapeType="1"/>
          </p:cNvCxnSpPr>
          <p:nvPr/>
        </p:nvCxnSpPr>
        <p:spPr bwMode="auto">
          <a:xfrm flipV="1">
            <a:off x="7359884" y="3966030"/>
            <a:ext cx="754414" cy="8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8"/>
          <p:cNvCxnSpPr>
            <a:cxnSpLocks noChangeShapeType="1"/>
          </p:cNvCxnSpPr>
          <p:nvPr/>
        </p:nvCxnSpPr>
        <p:spPr bwMode="auto">
          <a:xfrm>
            <a:off x="4016608" y="3966038"/>
            <a:ext cx="457188" cy="0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487804" y="2862018"/>
            <a:ext cx="0" cy="132085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445730" y="2865801"/>
            <a:ext cx="0" cy="132085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397885" y="2865801"/>
            <a:ext cx="0" cy="132085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41394" y="2895735"/>
            <a:ext cx="0" cy="132085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757198" y="417127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初态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4194565" y="294577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153201" y="295359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6238279" y="220536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7029253" y="323957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369310" y="2554655"/>
            <a:ext cx="0" cy="942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7096" y="441392"/>
            <a:ext cx="1933333" cy="695238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9736123" y="564200"/>
            <a:ext cx="482263" cy="445983"/>
            <a:chOff x="11126211" y="720164"/>
            <a:chExt cx="482263" cy="44598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11369611" y="863828"/>
              <a:ext cx="0" cy="302319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连接符 34"/>
            <p:cNvCxnSpPr/>
            <p:nvPr/>
          </p:nvCxnSpPr>
          <p:spPr>
            <a:xfrm flipH="1">
              <a:off x="11126211" y="1166147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连接符 35"/>
            <p:cNvCxnSpPr/>
            <p:nvPr/>
          </p:nvCxnSpPr>
          <p:spPr>
            <a:xfrm flipH="1">
              <a:off x="11344359" y="720164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连接符 36"/>
            <p:cNvCxnSpPr/>
            <p:nvPr/>
          </p:nvCxnSpPr>
          <p:spPr>
            <a:xfrm flipV="1">
              <a:off x="11361748" y="720164"/>
              <a:ext cx="0" cy="23131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4" name="直接连接符 8"/>
          <p:cNvCxnSpPr>
            <a:cxnSpLocks noChangeShapeType="1"/>
          </p:cNvCxnSpPr>
          <p:nvPr/>
        </p:nvCxnSpPr>
        <p:spPr bwMode="auto">
          <a:xfrm flipV="1">
            <a:off x="4470301" y="3678864"/>
            <a:ext cx="0" cy="286958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连接符 8"/>
          <p:cNvCxnSpPr>
            <a:cxnSpLocks noChangeShapeType="1"/>
          </p:cNvCxnSpPr>
          <p:nvPr/>
        </p:nvCxnSpPr>
        <p:spPr bwMode="auto">
          <a:xfrm flipV="1">
            <a:off x="6393643" y="3679081"/>
            <a:ext cx="0" cy="286957"/>
          </a:xfrm>
          <a:prstGeom prst="line">
            <a:avLst/>
          </a:prstGeom>
          <a:noFill/>
          <a:ln w="28575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8" grpId="0" autoUpdateAnimBg="0"/>
      <p:bldP spid="27" grpId="0"/>
      <p:bldP spid="28" grpId="0"/>
      <p:bldP spid="29" grpId="0"/>
      <p:bldP spid="30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071689" y="2149475"/>
            <a:ext cx="3330575" cy="4608512"/>
            <a:chOff x="0" y="69"/>
            <a:chExt cx="2098" cy="2903"/>
          </a:xfrm>
        </p:grpSpPr>
        <p:graphicFrame>
          <p:nvGraphicFramePr>
            <p:cNvPr id="16388" name="Object 2"/>
            <p:cNvGraphicFramePr>
              <a:graphicFrameLocks noChangeAspect="1"/>
            </p:cNvGraphicFramePr>
            <p:nvPr/>
          </p:nvGraphicFramePr>
          <p:xfrm>
            <a:off x="359" y="1486"/>
            <a:ext cx="1406" cy="1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2" imgW="1876425" imgH="1714500" progId="PBrush">
                    <p:embed/>
                  </p:oleObj>
                </mc:Choice>
                <mc:Fallback>
                  <p:oleObj name="" r:id="rId2" imgW="1876425" imgH="1714500" progId="PBrush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" y="1486"/>
                          <a:ext cx="1406" cy="1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9" name="Object 3"/>
            <p:cNvGraphicFramePr>
              <a:graphicFrameLocks noChangeAspect="1"/>
            </p:cNvGraphicFramePr>
            <p:nvPr/>
          </p:nvGraphicFramePr>
          <p:xfrm>
            <a:off x="385" y="69"/>
            <a:ext cx="1404" cy="1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BMP 图像" r:id="rId4" imgW="2228850" imgH="1695450" progId="Paint.Picture">
                    <p:embed/>
                  </p:oleObj>
                </mc:Choice>
                <mc:Fallback>
                  <p:oleObj name="BMP 图像" r:id="rId4" imgW="2228850" imgH="1695450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69"/>
                          <a:ext cx="1404" cy="10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77" name="AutoShape 5"/>
            <p:cNvSpPr>
              <a:spLocks noChangeArrowheads="1"/>
            </p:cNvSpPr>
            <p:nvPr/>
          </p:nvSpPr>
          <p:spPr bwMode="auto">
            <a:xfrm>
              <a:off x="0" y="1401"/>
              <a:ext cx="2098" cy="233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78" name="Rectangle 6"/>
            <p:cNvSpPr>
              <a:spLocks noChangeArrowheads="1"/>
            </p:cNvSpPr>
            <p:nvPr/>
          </p:nvSpPr>
          <p:spPr bwMode="auto">
            <a:xfrm>
              <a:off x="1707" y="69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solidFill>
                    <a:srgbClr val="000000"/>
                  </a:solidFill>
                  <a:cs typeface="Times New Roman" panose="02020603050405020304" pitchFamily="18" charset="0"/>
                </a:rPr>
                <a:t>1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79" name="Line 7"/>
            <p:cNvSpPr>
              <a:spLocks noChangeShapeType="1"/>
            </p:cNvSpPr>
            <p:nvPr/>
          </p:nvSpPr>
          <p:spPr bwMode="auto">
            <a:xfrm>
              <a:off x="1779" y="743"/>
              <a:ext cx="15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80" name="Rectangle 8"/>
            <p:cNvSpPr>
              <a:spLocks noChangeArrowheads="1"/>
            </p:cNvSpPr>
            <p:nvPr/>
          </p:nvSpPr>
          <p:spPr bwMode="auto">
            <a:xfrm>
              <a:off x="1700" y="84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solidFill>
                    <a:srgbClr val="000000"/>
                  </a:solidFill>
                  <a:cs typeface="Times New Roman" panose="02020603050405020304" pitchFamily="18" charset="0"/>
                </a:rPr>
                <a:t>1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1" name="Rectangle 9"/>
            <p:cNvSpPr>
              <a:spLocks noChangeArrowheads="1"/>
            </p:cNvSpPr>
            <p:nvPr/>
          </p:nvSpPr>
          <p:spPr bwMode="auto">
            <a:xfrm>
              <a:off x="81" y="404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CP</a:t>
              </a:r>
              <a:endParaRPr lang="en-US" altLang="zh-CN" sz="2400" baseline="-250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2" name="Rectangle 10"/>
            <p:cNvSpPr>
              <a:spLocks noChangeArrowheads="1"/>
            </p:cNvSpPr>
            <p:nvPr/>
          </p:nvSpPr>
          <p:spPr bwMode="auto">
            <a:xfrm>
              <a:off x="124" y="9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3" name="Rectangle 11"/>
            <p:cNvSpPr>
              <a:spLocks noChangeArrowheads="1"/>
            </p:cNvSpPr>
            <p:nvPr/>
          </p:nvSpPr>
          <p:spPr bwMode="auto">
            <a:xfrm>
              <a:off x="799" y="42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C1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4" name="Rectangle 12"/>
            <p:cNvSpPr>
              <a:spLocks noChangeArrowheads="1"/>
            </p:cNvSpPr>
            <p:nvPr/>
          </p:nvSpPr>
          <p:spPr bwMode="auto">
            <a:xfrm>
              <a:off x="708" y="10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1D</a:t>
              </a:r>
              <a:endParaRPr lang="en-US" altLang="zh-CN" sz="24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6485" name="Group 13"/>
            <p:cNvGrpSpPr/>
            <p:nvPr/>
          </p:nvGrpSpPr>
          <p:grpSpPr bwMode="auto">
            <a:xfrm rot="5400000">
              <a:off x="694" y="532"/>
              <a:ext cx="168" cy="96"/>
              <a:chOff x="0" y="0"/>
              <a:chExt cx="168" cy="96"/>
            </a:xfrm>
          </p:grpSpPr>
          <p:sp>
            <p:nvSpPr>
              <p:cNvPr id="16499" name="Line 14"/>
              <p:cNvSpPr>
                <a:spLocks noChangeShapeType="1"/>
              </p:cNvSpPr>
              <p:nvPr/>
            </p:nvSpPr>
            <p:spPr bwMode="auto">
              <a:xfrm flipV="1">
                <a:off x="0" y="8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00" name="Line 15"/>
              <p:cNvSpPr>
                <a:spLocks noChangeShapeType="1"/>
              </p:cNvSpPr>
              <p:nvPr/>
            </p:nvSpPr>
            <p:spPr bwMode="auto">
              <a:xfrm flipH="1" flipV="1">
                <a:off x="80" y="0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486" name="Rectangle 16"/>
            <p:cNvSpPr>
              <a:spLocks noChangeArrowheads="1"/>
            </p:cNvSpPr>
            <p:nvPr/>
          </p:nvSpPr>
          <p:spPr bwMode="auto">
            <a:xfrm>
              <a:off x="883" y="999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(a)</a:t>
              </a:r>
              <a:endParaRPr lang="en-US" altLang="zh-CN" sz="2400" baseline="-250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7" name="Rectangle 17"/>
            <p:cNvSpPr>
              <a:spLocks noChangeArrowheads="1"/>
            </p:cNvSpPr>
            <p:nvPr/>
          </p:nvSpPr>
          <p:spPr bwMode="auto">
            <a:xfrm>
              <a:off x="891" y="268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(b)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8" name="Rectangle 18"/>
            <p:cNvSpPr>
              <a:spLocks noChangeArrowheads="1"/>
            </p:cNvSpPr>
            <p:nvPr/>
          </p:nvSpPr>
          <p:spPr bwMode="auto">
            <a:xfrm>
              <a:off x="727" y="147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S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89" name="Rectangle 19"/>
            <p:cNvSpPr>
              <a:spLocks noChangeArrowheads="1"/>
            </p:cNvSpPr>
            <p:nvPr/>
          </p:nvSpPr>
          <p:spPr bwMode="auto">
            <a:xfrm>
              <a:off x="799" y="1731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C1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90" name="Rectangle 20"/>
            <p:cNvSpPr>
              <a:spLocks noChangeArrowheads="1"/>
            </p:cNvSpPr>
            <p:nvPr/>
          </p:nvSpPr>
          <p:spPr bwMode="auto">
            <a:xfrm>
              <a:off x="711" y="223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R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91" name="Rectangle 21"/>
            <p:cNvSpPr>
              <a:spLocks noChangeArrowheads="1"/>
            </p:cNvSpPr>
            <p:nvPr/>
          </p:nvSpPr>
          <p:spPr bwMode="auto">
            <a:xfrm>
              <a:off x="704" y="1985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1D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6492" name="Group 22"/>
            <p:cNvGrpSpPr/>
            <p:nvPr/>
          </p:nvGrpSpPr>
          <p:grpSpPr bwMode="auto">
            <a:xfrm rot="5400000">
              <a:off x="694" y="1839"/>
              <a:ext cx="168" cy="96"/>
              <a:chOff x="0" y="0"/>
              <a:chExt cx="168" cy="96"/>
            </a:xfrm>
          </p:grpSpPr>
          <p:sp>
            <p:nvSpPr>
              <p:cNvPr id="16497" name="Line 23"/>
              <p:cNvSpPr>
                <a:spLocks noChangeShapeType="1"/>
              </p:cNvSpPr>
              <p:nvPr/>
            </p:nvSpPr>
            <p:spPr bwMode="auto">
              <a:xfrm flipV="1">
                <a:off x="0" y="8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98" name="Line 24"/>
              <p:cNvSpPr>
                <a:spLocks noChangeShapeType="1"/>
              </p:cNvSpPr>
              <p:nvPr/>
            </p:nvSpPr>
            <p:spPr bwMode="auto">
              <a:xfrm flipH="1" flipV="1">
                <a:off x="80" y="0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493" name="Rectangle 25"/>
            <p:cNvSpPr>
              <a:spLocks noChangeArrowheads="1"/>
            </p:cNvSpPr>
            <p:nvPr/>
          </p:nvSpPr>
          <p:spPr bwMode="auto">
            <a:xfrm>
              <a:off x="69" y="1721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CP</a:t>
              </a:r>
              <a:endParaRPr lang="en-US" altLang="zh-CN" sz="2400" i="1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94" name="Rectangle 26"/>
            <p:cNvSpPr>
              <a:spLocks noChangeArrowheads="1"/>
            </p:cNvSpPr>
            <p:nvPr/>
          </p:nvSpPr>
          <p:spPr bwMode="auto">
            <a:xfrm>
              <a:off x="1708" y="214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solidFill>
                    <a:srgbClr val="000000"/>
                  </a:solidFill>
                  <a:cs typeface="Times New Roman" panose="02020603050405020304" pitchFamily="18" charset="0"/>
                </a:rPr>
                <a:t>2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95" name="Line 27"/>
            <p:cNvSpPr>
              <a:spLocks noChangeShapeType="1"/>
            </p:cNvSpPr>
            <p:nvPr/>
          </p:nvSpPr>
          <p:spPr bwMode="auto">
            <a:xfrm>
              <a:off x="1780" y="2191"/>
              <a:ext cx="15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96" name="Rectangle 28"/>
            <p:cNvSpPr>
              <a:spLocks noChangeArrowheads="1"/>
            </p:cNvSpPr>
            <p:nvPr/>
          </p:nvSpPr>
          <p:spPr bwMode="auto">
            <a:xfrm>
              <a:off x="1701" y="153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solidFill>
                    <a:srgbClr val="000000"/>
                  </a:solidFill>
                  <a:cs typeface="Times New Roman" panose="02020603050405020304" pitchFamily="18" charset="0"/>
                </a:rPr>
                <a:t>2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43038" name="Rectangle 31"/>
          <p:cNvSpPr>
            <a:spLocks noChangeArrowheads="1"/>
          </p:cNvSpPr>
          <p:nvPr/>
        </p:nvSpPr>
        <p:spPr bwMode="auto">
          <a:xfrm>
            <a:off x="5453064" y="3921125"/>
            <a:ext cx="985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解：</a:t>
            </a:r>
            <a:endParaRPr lang="zh-CN" altLang="en-US" sz="2400" baseline="-2500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sp>
        <p:nvSpPr>
          <p:cNvPr id="43039" name="Rectangle 32"/>
          <p:cNvSpPr>
            <a:spLocks noChangeArrowheads="1"/>
          </p:cNvSpPr>
          <p:nvPr/>
        </p:nvSpPr>
        <p:spPr bwMode="auto">
          <a:xfrm>
            <a:off x="1989138" y="1397953"/>
            <a:ext cx="8678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设触发器初态为</a:t>
            </a:r>
            <a:r>
              <a:rPr lang="zh-CN" altLang="en-US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，试对应输入波形画出</a:t>
            </a:r>
            <a:r>
              <a:rPr lang="zh-CN" altLang="en-US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2 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的波形。</a:t>
            </a:r>
            <a:endParaRPr lang="zh-CN" altLang="en-US" sz="2400" b="1" dirty="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Group 33"/>
          <p:cNvGrpSpPr/>
          <p:nvPr/>
        </p:nvGrpSpPr>
        <p:grpSpPr bwMode="auto">
          <a:xfrm>
            <a:off x="6096000" y="1960563"/>
            <a:ext cx="3856038" cy="1593850"/>
            <a:chOff x="0" y="0"/>
            <a:chExt cx="2429" cy="1004"/>
          </a:xfrm>
        </p:grpSpPr>
        <p:sp>
          <p:nvSpPr>
            <p:cNvPr id="16453" name="Line 34"/>
            <p:cNvSpPr>
              <a:spLocks noChangeShapeType="1"/>
            </p:cNvSpPr>
            <p:nvPr/>
          </p:nvSpPr>
          <p:spPr bwMode="auto">
            <a:xfrm flipH="1" flipV="1">
              <a:off x="839" y="992"/>
              <a:ext cx="46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4" name="Line 35"/>
            <p:cNvSpPr>
              <a:spLocks noChangeShapeType="1"/>
            </p:cNvSpPr>
            <p:nvPr/>
          </p:nvSpPr>
          <p:spPr bwMode="auto">
            <a:xfrm flipH="1">
              <a:off x="1295" y="563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5" name="Line 36"/>
            <p:cNvSpPr>
              <a:spLocks noChangeShapeType="1"/>
            </p:cNvSpPr>
            <p:nvPr/>
          </p:nvSpPr>
          <p:spPr bwMode="auto">
            <a:xfrm flipH="1">
              <a:off x="851" y="56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6" name="Line 37"/>
            <p:cNvSpPr>
              <a:spLocks noChangeShapeType="1"/>
            </p:cNvSpPr>
            <p:nvPr/>
          </p:nvSpPr>
          <p:spPr bwMode="auto">
            <a:xfrm flipH="1" flipV="1">
              <a:off x="1901" y="572"/>
              <a:ext cx="5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7" name="Line 38"/>
            <p:cNvSpPr>
              <a:spLocks noChangeShapeType="1"/>
            </p:cNvSpPr>
            <p:nvPr/>
          </p:nvSpPr>
          <p:spPr bwMode="auto">
            <a:xfrm flipH="1" flipV="1">
              <a:off x="1559" y="992"/>
              <a:ext cx="3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8" name="Line 39"/>
            <p:cNvSpPr>
              <a:spLocks noChangeShapeType="1"/>
            </p:cNvSpPr>
            <p:nvPr/>
          </p:nvSpPr>
          <p:spPr bwMode="auto">
            <a:xfrm flipH="1">
              <a:off x="1913" y="57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9" name="Line 40"/>
            <p:cNvSpPr>
              <a:spLocks noChangeShapeType="1"/>
            </p:cNvSpPr>
            <p:nvPr/>
          </p:nvSpPr>
          <p:spPr bwMode="auto">
            <a:xfrm flipH="1">
              <a:off x="1568" y="57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0" name="Line 41"/>
            <p:cNvSpPr>
              <a:spLocks noChangeShapeType="1"/>
            </p:cNvSpPr>
            <p:nvPr/>
          </p:nvSpPr>
          <p:spPr bwMode="auto">
            <a:xfrm flipH="1" flipV="1">
              <a:off x="1289" y="572"/>
              <a:ext cx="29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1" name="Line 42"/>
            <p:cNvSpPr>
              <a:spLocks noChangeShapeType="1"/>
            </p:cNvSpPr>
            <p:nvPr/>
          </p:nvSpPr>
          <p:spPr bwMode="auto">
            <a:xfrm flipH="1" flipV="1">
              <a:off x="272" y="572"/>
              <a:ext cx="57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2" name="Line 43"/>
            <p:cNvSpPr>
              <a:spLocks noChangeShapeType="1"/>
            </p:cNvSpPr>
            <p:nvPr/>
          </p:nvSpPr>
          <p:spPr bwMode="auto">
            <a:xfrm flipH="1">
              <a:off x="2119" y="432"/>
              <a:ext cx="30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3" name="Line 44"/>
            <p:cNvSpPr>
              <a:spLocks noChangeShapeType="1"/>
            </p:cNvSpPr>
            <p:nvPr/>
          </p:nvSpPr>
          <p:spPr bwMode="auto">
            <a:xfrm flipH="1">
              <a:off x="1901" y="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4" name="Line 45"/>
            <p:cNvSpPr>
              <a:spLocks noChangeShapeType="1"/>
            </p:cNvSpPr>
            <p:nvPr/>
          </p:nvSpPr>
          <p:spPr bwMode="auto">
            <a:xfrm flipH="1" flipV="1">
              <a:off x="2129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5" name="Line 46"/>
            <p:cNvSpPr>
              <a:spLocks noChangeShapeType="1"/>
            </p:cNvSpPr>
            <p:nvPr/>
          </p:nvSpPr>
          <p:spPr bwMode="auto">
            <a:xfrm flipH="1">
              <a:off x="1196" y="43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6" name="Line 47"/>
            <p:cNvSpPr>
              <a:spLocks noChangeShapeType="1"/>
            </p:cNvSpPr>
            <p:nvPr/>
          </p:nvSpPr>
          <p:spPr bwMode="auto">
            <a:xfrm flipH="1">
              <a:off x="968" y="3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7" name="Line 48"/>
            <p:cNvSpPr>
              <a:spLocks noChangeShapeType="1"/>
            </p:cNvSpPr>
            <p:nvPr/>
          </p:nvSpPr>
          <p:spPr bwMode="auto">
            <a:xfrm flipH="1" flipV="1">
              <a:off x="1196" y="1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8" name="Line 49"/>
            <p:cNvSpPr>
              <a:spLocks noChangeShapeType="1"/>
            </p:cNvSpPr>
            <p:nvPr/>
          </p:nvSpPr>
          <p:spPr bwMode="auto">
            <a:xfrm>
              <a:off x="1436" y="43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9" name="Line 50"/>
            <p:cNvSpPr>
              <a:spLocks noChangeShapeType="1"/>
            </p:cNvSpPr>
            <p:nvPr/>
          </p:nvSpPr>
          <p:spPr bwMode="auto">
            <a:xfrm>
              <a:off x="1661" y="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0" name="Line 51"/>
            <p:cNvSpPr>
              <a:spLocks noChangeShapeType="1"/>
            </p:cNvSpPr>
            <p:nvPr/>
          </p:nvSpPr>
          <p:spPr bwMode="auto">
            <a:xfrm flipV="1">
              <a:off x="1673" y="1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1" name="Line 52"/>
            <p:cNvSpPr>
              <a:spLocks noChangeShapeType="1"/>
            </p:cNvSpPr>
            <p:nvPr/>
          </p:nvSpPr>
          <p:spPr bwMode="auto">
            <a:xfrm>
              <a:off x="512" y="43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2" name="Line 53"/>
            <p:cNvSpPr>
              <a:spLocks noChangeShapeType="1"/>
            </p:cNvSpPr>
            <p:nvPr/>
          </p:nvSpPr>
          <p:spPr bwMode="auto">
            <a:xfrm>
              <a:off x="728" y="3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3" name="Line 54"/>
            <p:cNvSpPr>
              <a:spLocks noChangeShapeType="1"/>
            </p:cNvSpPr>
            <p:nvPr/>
          </p:nvSpPr>
          <p:spPr bwMode="auto">
            <a:xfrm flipV="1">
              <a:off x="740" y="9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4" name="Line 55"/>
            <p:cNvSpPr>
              <a:spLocks noChangeShapeType="1"/>
            </p:cNvSpPr>
            <p:nvPr/>
          </p:nvSpPr>
          <p:spPr bwMode="auto">
            <a:xfrm flipH="1">
              <a:off x="272" y="432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5" name="Rectangle 56"/>
            <p:cNvSpPr>
              <a:spLocks noChangeArrowheads="1"/>
            </p:cNvSpPr>
            <p:nvPr/>
          </p:nvSpPr>
          <p:spPr bwMode="auto">
            <a:xfrm>
              <a:off x="56" y="63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476" name="Rectangle 57"/>
            <p:cNvSpPr>
              <a:spLocks noChangeArrowheads="1"/>
            </p:cNvSpPr>
            <p:nvPr/>
          </p:nvSpPr>
          <p:spPr bwMode="auto">
            <a:xfrm>
              <a:off x="0" y="65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CP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8"/>
          <p:cNvGrpSpPr/>
          <p:nvPr/>
        </p:nvGrpSpPr>
        <p:grpSpPr bwMode="auto">
          <a:xfrm>
            <a:off x="6124576" y="3937000"/>
            <a:ext cx="1160463" cy="547688"/>
            <a:chOff x="0" y="0"/>
            <a:chExt cx="731" cy="345"/>
          </a:xfrm>
        </p:grpSpPr>
        <p:sp>
          <p:nvSpPr>
            <p:cNvPr id="16451" name="Line 59"/>
            <p:cNvSpPr>
              <a:spLocks noChangeShapeType="1"/>
            </p:cNvSpPr>
            <p:nvPr/>
          </p:nvSpPr>
          <p:spPr bwMode="auto">
            <a:xfrm flipH="1">
              <a:off x="254" y="345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2" name="Rectangle 60"/>
            <p:cNvSpPr>
              <a:spLocks noChangeArrowheads="1"/>
            </p:cNvSpPr>
            <p:nvPr/>
          </p:nvSpPr>
          <p:spPr bwMode="auto">
            <a:xfrm>
              <a:off x="0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solidFill>
                    <a:srgbClr val="000000"/>
                  </a:solidFill>
                  <a:cs typeface="Times New Roman" panose="02020603050405020304" pitchFamily="18" charset="0"/>
                </a:rPr>
                <a:t>1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1"/>
          <p:cNvGrpSpPr/>
          <p:nvPr/>
        </p:nvGrpSpPr>
        <p:grpSpPr bwMode="auto">
          <a:xfrm>
            <a:off x="8742364" y="3813175"/>
            <a:ext cx="1214437" cy="685800"/>
            <a:chOff x="0" y="0"/>
            <a:chExt cx="477" cy="432"/>
          </a:xfrm>
        </p:grpSpPr>
        <p:sp>
          <p:nvSpPr>
            <p:cNvPr id="16449" name="Line 62"/>
            <p:cNvSpPr>
              <a:spLocks noChangeShapeType="1"/>
            </p:cNvSpPr>
            <p:nvPr/>
          </p:nvSpPr>
          <p:spPr bwMode="auto">
            <a:xfrm flipH="1">
              <a:off x="0" y="423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0" name="Line 63"/>
            <p:cNvSpPr>
              <a:spLocks noChangeShapeType="1"/>
            </p:cNvSpPr>
            <p:nvPr/>
          </p:nvSpPr>
          <p:spPr bwMode="auto">
            <a:xfrm flipH="1" flipV="1">
              <a:off x="6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64"/>
          <p:cNvGrpSpPr/>
          <p:nvPr/>
        </p:nvGrpSpPr>
        <p:grpSpPr bwMode="auto">
          <a:xfrm>
            <a:off x="7246938" y="3817938"/>
            <a:ext cx="1524000" cy="685800"/>
            <a:chOff x="0" y="0"/>
            <a:chExt cx="960" cy="432"/>
          </a:xfrm>
        </p:grpSpPr>
        <p:sp>
          <p:nvSpPr>
            <p:cNvPr id="16447" name="Line 65"/>
            <p:cNvSpPr>
              <a:spLocks noChangeShapeType="1"/>
            </p:cNvSpPr>
            <p:nvPr/>
          </p:nvSpPr>
          <p:spPr bwMode="auto">
            <a:xfrm flipH="1">
              <a:off x="0" y="0"/>
              <a:ext cx="9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48" name="Line 66"/>
            <p:cNvSpPr>
              <a:spLocks noChangeShapeType="1"/>
            </p:cNvSpPr>
            <p:nvPr/>
          </p:nvSpPr>
          <p:spPr bwMode="auto">
            <a:xfrm flipH="1" flipV="1">
              <a:off x="12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67"/>
          <p:cNvGrpSpPr/>
          <p:nvPr/>
        </p:nvGrpSpPr>
        <p:grpSpPr bwMode="auto">
          <a:xfrm>
            <a:off x="6124576" y="4879975"/>
            <a:ext cx="1160463" cy="547688"/>
            <a:chOff x="0" y="0"/>
            <a:chExt cx="731" cy="345"/>
          </a:xfrm>
        </p:grpSpPr>
        <p:sp>
          <p:nvSpPr>
            <p:cNvPr id="16445" name="Line 68"/>
            <p:cNvSpPr>
              <a:spLocks noChangeShapeType="1"/>
            </p:cNvSpPr>
            <p:nvPr/>
          </p:nvSpPr>
          <p:spPr bwMode="auto">
            <a:xfrm flipH="1">
              <a:off x="254" y="345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46" name="Rectangle 69"/>
            <p:cNvSpPr>
              <a:spLocks noChangeArrowheads="1"/>
            </p:cNvSpPr>
            <p:nvPr/>
          </p:nvSpPr>
          <p:spPr bwMode="auto">
            <a:xfrm>
              <a:off x="0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solidFill>
                    <a:srgbClr val="000000"/>
                  </a:solidFill>
                  <a:cs typeface="Times New Roman" panose="02020603050405020304" pitchFamily="18" charset="0"/>
                </a:rPr>
                <a:t>2</a:t>
              </a:r>
              <a:endParaRPr lang="en-US" altLang="zh-CN" sz="2400" baseline="-25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70"/>
          <p:cNvGrpSpPr/>
          <p:nvPr/>
        </p:nvGrpSpPr>
        <p:grpSpPr bwMode="auto">
          <a:xfrm>
            <a:off x="8742364" y="4756150"/>
            <a:ext cx="1214437" cy="685800"/>
            <a:chOff x="0" y="0"/>
            <a:chExt cx="477" cy="432"/>
          </a:xfrm>
        </p:grpSpPr>
        <p:sp>
          <p:nvSpPr>
            <p:cNvPr id="16443" name="Line 71"/>
            <p:cNvSpPr>
              <a:spLocks noChangeShapeType="1"/>
            </p:cNvSpPr>
            <p:nvPr/>
          </p:nvSpPr>
          <p:spPr bwMode="auto">
            <a:xfrm flipH="1">
              <a:off x="0" y="423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44" name="Line 72"/>
            <p:cNvSpPr>
              <a:spLocks noChangeShapeType="1"/>
            </p:cNvSpPr>
            <p:nvPr/>
          </p:nvSpPr>
          <p:spPr bwMode="auto">
            <a:xfrm flipH="1" flipV="1">
              <a:off x="6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73"/>
          <p:cNvGrpSpPr/>
          <p:nvPr/>
        </p:nvGrpSpPr>
        <p:grpSpPr bwMode="auto">
          <a:xfrm>
            <a:off x="7246938" y="4760913"/>
            <a:ext cx="1524000" cy="685800"/>
            <a:chOff x="0" y="0"/>
            <a:chExt cx="960" cy="432"/>
          </a:xfrm>
        </p:grpSpPr>
        <p:sp>
          <p:nvSpPr>
            <p:cNvPr id="16441" name="Line 74"/>
            <p:cNvSpPr>
              <a:spLocks noChangeShapeType="1"/>
            </p:cNvSpPr>
            <p:nvPr/>
          </p:nvSpPr>
          <p:spPr bwMode="auto">
            <a:xfrm flipH="1">
              <a:off x="0" y="0"/>
              <a:ext cx="9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42" name="Line 75"/>
            <p:cNvSpPr>
              <a:spLocks noChangeShapeType="1"/>
            </p:cNvSpPr>
            <p:nvPr/>
          </p:nvSpPr>
          <p:spPr bwMode="auto">
            <a:xfrm flipH="1" flipV="1">
              <a:off x="12" y="0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3083" name="Object 75"/>
          <p:cNvGraphicFramePr>
            <a:graphicFrameLocks noChangeAspect="1"/>
          </p:cNvGraphicFramePr>
          <p:nvPr/>
        </p:nvGraphicFramePr>
        <p:xfrm>
          <a:off x="1600200" y="5791200"/>
          <a:ext cx="1066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1067435" imgH="431800" progId="Equation.3">
                  <p:embed/>
                </p:oleObj>
              </mc:Choice>
              <mc:Fallback>
                <p:oleObj name="" r:id="rId6" imgW="1067435" imgH="4318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791200"/>
                        <a:ext cx="1066800" cy="431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5286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84" name="Rectangle 77"/>
          <p:cNvSpPr>
            <a:spLocks noChangeArrowheads="1"/>
          </p:cNvSpPr>
          <p:nvPr/>
        </p:nvSpPr>
        <p:spPr bwMode="auto">
          <a:xfrm>
            <a:off x="5595939" y="5567363"/>
            <a:ext cx="420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000000"/>
                </a:solidFill>
                <a:cs typeface="Times New Roman" panose="02020603050405020304" pitchFamily="18" charset="0"/>
              </a:rPr>
              <a:t>D </a:t>
            </a: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触发器特性方程为 </a:t>
            </a:r>
            <a:r>
              <a:rPr lang="en-US" altLang="zh-CN" sz="2400" i="1">
                <a:solidFill>
                  <a:srgbClr val="000000"/>
                </a:solidFill>
                <a:cs typeface="Times New Roman" panose="02020603050405020304" pitchFamily="18" charset="0"/>
              </a:rPr>
              <a:t>Q</a:t>
            </a:r>
            <a:r>
              <a:rPr lang="en-US" altLang="zh-CN" sz="2400" i="1" baseline="3000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2400" baseline="30000">
                <a:solidFill>
                  <a:srgbClr val="000000"/>
                </a:solidFill>
                <a:cs typeface="Times New Roman" panose="02020603050405020304" pitchFamily="18" charset="0"/>
              </a:rPr>
              <a:t>+1 </a:t>
            </a:r>
            <a:r>
              <a:rPr lang="en-US" altLang="zh-CN" sz="2400">
                <a:solidFill>
                  <a:srgbClr val="000000"/>
                </a:solidFill>
                <a:cs typeface="Times New Roman" panose="02020603050405020304" pitchFamily="18" charset="0"/>
              </a:rPr>
              <a:t>= </a:t>
            </a:r>
            <a:r>
              <a:rPr lang="en-US" altLang="zh-CN" sz="2400" i="1">
                <a:solidFill>
                  <a:srgbClr val="000000"/>
                </a:solidFill>
                <a:cs typeface="Times New Roman" panose="02020603050405020304" pitchFamily="18" charset="0"/>
              </a:rPr>
              <a:t>D</a:t>
            </a:r>
            <a:endParaRPr lang="en-US" altLang="zh-CN" sz="2400" i="1" baseline="-2500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sp>
        <p:nvSpPr>
          <p:cNvPr id="43085" name="AutoShape 78"/>
          <p:cNvSpPr>
            <a:spLocks noChangeArrowheads="1"/>
          </p:cNvSpPr>
          <p:nvPr/>
        </p:nvSpPr>
        <p:spPr bwMode="auto">
          <a:xfrm>
            <a:off x="8599489" y="6043614"/>
            <a:ext cx="1730375" cy="395287"/>
          </a:xfrm>
          <a:prstGeom prst="wedgeRectCallout">
            <a:avLst>
              <a:gd name="adj1" fmla="val -62569"/>
              <a:gd name="adj2" fmla="val -1806"/>
            </a:avLst>
          </a:prstGeom>
          <a:solidFill>
            <a:srgbClr val="CCCCFF"/>
          </a:solidFill>
          <a:ln w="9525">
            <a:solidFill>
              <a:srgbClr val="000000"/>
            </a:solidFill>
            <a:miter lim="800000"/>
          </a:ln>
        </p:spPr>
        <p:txBody>
          <a:bodyPr lIns="72000" tIns="0" rIns="72000" bIns="0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功能是翻转</a:t>
            </a:r>
            <a:endParaRPr lang="zh-CN" altLang="en-US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3" name="Group 79"/>
          <p:cNvGrpSpPr/>
          <p:nvPr/>
        </p:nvGrpSpPr>
        <p:grpSpPr bwMode="auto">
          <a:xfrm>
            <a:off x="5568950" y="5997575"/>
            <a:ext cx="2757488" cy="458788"/>
            <a:chOff x="0" y="0"/>
            <a:chExt cx="1737" cy="289"/>
          </a:xfrm>
        </p:grpSpPr>
        <p:sp>
          <p:nvSpPr>
            <p:cNvPr id="16440" name="Rectangle 80"/>
            <p:cNvSpPr>
              <a:spLocks noChangeArrowheads="1"/>
            </p:cNvSpPr>
            <p:nvPr/>
          </p:nvSpPr>
          <p:spPr bwMode="auto">
            <a:xfrm>
              <a:off x="0" y="1"/>
              <a:ext cx="5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000000"/>
                  </a:solidFill>
                  <a:cs typeface="Times New Roman" panose="02020603050405020304" pitchFamily="18" charset="0"/>
                </a:rPr>
                <a:t>因此</a:t>
              </a:r>
              <a:endParaRPr lang="zh-CN" altLang="en-US" sz="2400" baseline="-250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387" name="Object 80"/>
            <p:cNvGraphicFramePr>
              <a:graphicFrameLocks noChangeAspect="1"/>
            </p:cNvGraphicFramePr>
            <p:nvPr/>
          </p:nvGraphicFramePr>
          <p:xfrm>
            <a:off x="521" y="0"/>
            <a:ext cx="1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8" imgW="1930400" imgH="431800" progId="Equation.3">
                    <p:embed/>
                  </p:oleObj>
                </mc:Choice>
                <mc:Fallback>
                  <p:oleObj name="" r:id="rId8" imgW="1930400" imgH="431800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0"/>
                          <a:ext cx="12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82"/>
          <p:cNvGrpSpPr/>
          <p:nvPr/>
        </p:nvGrpSpPr>
        <p:grpSpPr bwMode="auto">
          <a:xfrm>
            <a:off x="2673350" y="5410200"/>
            <a:ext cx="2103438" cy="966788"/>
            <a:chOff x="0" y="0"/>
            <a:chExt cx="1325" cy="609"/>
          </a:xfrm>
        </p:grpSpPr>
        <p:sp>
          <p:nvSpPr>
            <p:cNvPr id="16435" name="Line 83"/>
            <p:cNvSpPr>
              <a:spLocks noChangeShapeType="1"/>
            </p:cNvSpPr>
            <p:nvPr/>
          </p:nvSpPr>
          <p:spPr bwMode="auto">
            <a:xfrm flipH="1">
              <a:off x="0" y="8"/>
              <a:ext cx="329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36" name="Line 84"/>
            <p:cNvSpPr>
              <a:spLocks noChangeShapeType="1"/>
            </p:cNvSpPr>
            <p:nvPr/>
          </p:nvSpPr>
          <p:spPr bwMode="auto">
            <a:xfrm>
              <a:off x="9" y="0"/>
              <a:ext cx="0" cy="601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37" name="Line 85"/>
            <p:cNvSpPr>
              <a:spLocks noChangeShapeType="1"/>
            </p:cNvSpPr>
            <p:nvPr/>
          </p:nvSpPr>
          <p:spPr bwMode="auto">
            <a:xfrm>
              <a:off x="9" y="601"/>
              <a:ext cx="1308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38" name="Line 86"/>
            <p:cNvSpPr>
              <a:spLocks noChangeShapeType="1"/>
            </p:cNvSpPr>
            <p:nvPr/>
          </p:nvSpPr>
          <p:spPr bwMode="auto">
            <a:xfrm>
              <a:off x="1054" y="181"/>
              <a:ext cx="271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39" name="Line 87"/>
            <p:cNvSpPr>
              <a:spLocks noChangeShapeType="1"/>
            </p:cNvSpPr>
            <p:nvPr/>
          </p:nvSpPr>
          <p:spPr bwMode="auto">
            <a:xfrm>
              <a:off x="1317" y="181"/>
              <a:ext cx="0" cy="428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88"/>
          <p:cNvGrpSpPr/>
          <p:nvPr/>
        </p:nvGrpSpPr>
        <p:grpSpPr bwMode="auto">
          <a:xfrm>
            <a:off x="3230563" y="2706688"/>
            <a:ext cx="666750" cy="457200"/>
            <a:chOff x="0" y="0"/>
            <a:chExt cx="420" cy="288"/>
          </a:xfrm>
        </p:grpSpPr>
        <p:sp>
          <p:nvSpPr>
            <p:cNvPr id="16431" name="Rectangle 89"/>
            <p:cNvSpPr>
              <a:spLocks noChangeArrowheads="1"/>
            </p:cNvSpPr>
            <p:nvPr/>
          </p:nvSpPr>
          <p:spPr bwMode="auto">
            <a:xfrm>
              <a:off x="69" y="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3300"/>
                  </a:solidFill>
                  <a:cs typeface="Times New Roman" panose="02020603050405020304" pitchFamily="18" charset="0"/>
                </a:rPr>
                <a:t>C1</a:t>
              </a:r>
              <a:endParaRPr lang="en-US" altLang="zh-CN" sz="2400" baseline="-25000" dirty="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6432" name="Group 90"/>
            <p:cNvGrpSpPr/>
            <p:nvPr/>
          </p:nvGrpSpPr>
          <p:grpSpPr bwMode="auto">
            <a:xfrm rot="5400000">
              <a:off x="-36" y="112"/>
              <a:ext cx="168" cy="96"/>
              <a:chOff x="0" y="0"/>
              <a:chExt cx="168" cy="96"/>
            </a:xfrm>
          </p:grpSpPr>
          <p:sp>
            <p:nvSpPr>
              <p:cNvPr id="16433" name="Line 91"/>
              <p:cNvSpPr>
                <a:spLocks noChangeShapeType="1"/>
              </p:cNvSpPr>
              <p:nvPr/>
            </p:nvSpPr>
            <p:spPr bwMode="auto">
              <a:xfrm flipV="1">
                <a:off x="0" y="8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34" name="Line 92"/>
              <p:cNvSpPr>
                <a:spLocks noChangeShapeType="1"/>
              </p:cNvSpPr>
              <p:nvPr/>
            </p:nvSpPr>
            <p:spPr bwMode="auto">
              <a:xfrm flipH="1" flipV="1">
                <a:off x="80" y="0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" name="Group 93"/>
          <p:cNvGrpSpPr/>
          <p:nvPr/>
        </p:nvGrpSpPr>
        <p:grpSpPr bwMode="auto">
          <a:xfrm>
            <a:off x="7267575" y="2193926"/>
            <a:ext cx="1485900" cy="3243263"/>
            <a:chOff x="0" y="0"/>
            <a:chExt cx="936" cy="2043"/>
          </a:xfrm>
        </p:grpSpPr>
        <p:sp>
          <p:nvSpPr>
            <p:cNvPr id="16427" name="Line 94"/>
            <p:cNvSpPr>
              <a:spLocks noChangeShapeType="1"/>
            </p:cNvSpPr>
            <p:nvPr/>
          </p:nvSpPr>
          <p:spPr bwMode="auto">
            <a:xfrm>
              <a:off x="0" y="297"/>
              <a:ext cx="0" cy="17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28" name="Line 95"/>
            <p:cNvSpPr>
              <a:spLocks noChangeShapeType="1"/>
            </p:cNvSpPr>
            <p:nvPr/>
          </p:nvSpPr>
          <p:spPr bwMode="auto">
            <a:xfrm>
              <a:off x="936" y="289"/>
              <a:ext cx="0" cy="17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29" name="Line 96"/>
            <p:cNvSpPr>
              <a:spLocks noChangeShapeType="1"/>
            </p:cNvSpPr>
            <p:nvPr/>
          </p:nvSpPr>
          <p:spPr bwMode="auto">
            <a:xfrm flipV="1">
              <a:off x="3" y="0"/>
              <a:ext cx="0" cy="13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30" name="Line 97"/>
            <p:cNvSpPr>
              <a:spLocks noChangeShapeType="1"/>
            </p:cNvSpPr>
            <p:nvPr/>
          </p:nvSpPr>
          <p:spPr bwMode="auto">
            <a:xfrm flipV="1">
              <a:off x="933" y="8"/>
              <a:ext cx="0" cy="13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98"/>
          <p:cNvGrpSpPr/>
          <p:nvPr/>
        </p:nvGrpSpPr>
        <p:grpSpPr bwMode="auto">
          <a:xfrm>
            <a:off x="2832100" y="4611688"/>
            <a:ext cx="414338" cy="1503362"/>
            <a:chOff x="0" y="0"/>
            <a:chExt cx="261" cy="947"/>
          </a:xfrm>
        </p:grpSpPr>
        <p:sp>
          <p:nvSpPr>
            <p:cNvPr id="16423" name="Line 99"/>
            <p:cNvSpPr>
              <a:spLocks noChangeShapeType="1"/>
            </p:cNvSpPr>
            <p:nvPr/>
          </p:nvSpPr>
          <p:spPr bwMode="auto">
            <a:xfrm>
              <a:off x="88" y="0"/>
              <a:ext cx="0" cy="9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24" name="Line 100"/>
            <p:cNvSpPr>
              <a:spLocks noChangeShapeType="1"/>
            </p:cNvSpPr>
            <p:nvPr/>
          </p:nvSpPr>
          <p:spPr bwMode="auto">
            <a:xfrm>
              <a:off x="80" y="9"/>
              <a:ext cx="1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25" name="Line 101"/>
            <p:cNvSpPr>
              <a:spLocks noChangeShapeType="1"/>
            </p:cNvSpPr>
            <p:nvPr/>
          </p:nvSpPr>
          <p:spPr bwMode="auto">
            <a:xfrm>
              <a:off x="80" y="758"/>
              <a:ext cx="1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26" name="Line 102"/>
            <p:cNvSpPr>
              <a:spLocks noChangeShapeType="1"/>
            </p:cNvSpPr>
            <p:nvPr/>
          </p:nvSpPr>
          <p:spPr bwMode="auto">
            <a:xfrm>
              <a:off x="0" y="947"/>
              <a:ext cx="1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110" name="Rectangle 103"/>
          <p:cNvSpPr>
            <a:spLocks noChangeArrowheads="1"/>
          </p:cNvSpPr>
          <p:nvPr/>
        </p:nvSpPr>
        <p:spPr bwMode="auto">
          <a:xfrm>
            <a:off x="6999288" y="28241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3111" name="Rectangle 104"/>
          <p:cNvSpPr>
            <a:spLocks noChangeArrowheads="1"/>
          </p:cNvSpPr>
          <p:nvPr/>
        </p:nvSpPr>
        <p:spPr bwMode="auto">
          <a:xfrm>
            <a:off x="8512175" y="2970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3113" name="Line 106"/>
          <p:cNvSpPr>
            <a:spLocks noChangeShapeType="1"/>
          </p:cNvSpPr>
          <p:nvPr/>
        </p:nvSpPr>
        <p:spPr bwMode="auto">
          <a:xfrm>
            <a:off x="7267575" y="2665414"/>
            <a:ext cx="0" cy="2746375"/>
          </a:xfrm>
          <a:prstGeom prst="line">
            <a:avLst/>
          </a:prstGeom>
          <a:noFill/>
          <a:ln w="19050">
            <a:solidFill>
              <a:srgbClr val="FF3300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14" name="Line 107"/>
          <p:cNvSpPr>
            <a:spLocks noChangeShapeType="1"/>
          </p:cNvSpPr>
          <p:nvPr/>
        </p:nvSpPr>
        <p:spPr bwMode="auto">
          <a:xfrm>
            <a:off x="8753475" y="2652714"/>
            <a:ext cx="0" cy="2784475"/>
          </a:xfrm>
          <a:prstGeom prst="line">
            <a:avLst/>
          </a:prstGeom>
          <a:noFill/>
          <a:ln w="19050">
            <a:solidFill>
              <a:srgbClr val="005286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15" name="Line 108"/>
          <p:cNvSpPr>
            <a:spLocks noChangeShapeType="1"/>
          </p:cNvSpPr>
          <p:nvPr/>
        </p:nvSpPr>
        <p:spPr bwMode="auto">
          <a:xfrm>
            <a:off x="7267575" y="2665414"/>
            <a:ext cx="0" cy="2746375"/>
          </a:xfrm>
          <a:prstGeom prst="line">
            <a:avLst/>
          </a:prstGeom>
          <a:noFill/>
          <a:ln w="19050">
            <a:solidFill>
              <a:srgbClr val="005286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16" name="Line 109"/>
          <p:cNvSpPr>
            <a:spLocks noChangeShapeType="1"/>
          </p:cNvSpPr>
          <p:nvPr/>
        </p:nvSpPr>
        <p:spPr bwMode="auto">
          <a:xfrm>
            <a:off x="8757640" y="2681287"/>
            <a:ext cx="0" cy="2784475"/>
          </a:xfrm>
          <a:prstGeom prst="line">
            <a:avLst/>
          </a:prstGeom>
          <a:noFill/>
          <a:ln w="19050">
            <a:solidFill>
              <a:srgbClr val="005286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10"/>
          <p:cNvGrpSpPr/>
          <p:nvPr/>
        </p:nvGrpSpPr>
        <p:grpSpPr bwMode="auto">
          <a:xfrm>
            <a:off x="3230563" y="4784725"/>
            <a:ext cx="666750" cy="457200"/>
            <a:chOff x="0" y="0"/>
            <a:chExt cx="420" cy="288"/>
          </a:xfrm>
        </p:grpSpPr>
        <p:sp>
          <p:nvSpPr>
            <p:cNvPr id="16419" name="Rectangle 111"/>
            <p:cNvSpPr>
              <a:spLocks noChangeArrowheads="1"/>
            </p:cNvSpPr>
            <p:nvPr/>
          </p:nvSpPr>
          <p:spPr bwMode="auto">
            <a:xfrm>
              <a:off x="69" y="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3300"/>
                  </a:solidFill>
                  <a:cs typeface="Times New Roman" panose="02020603050405020304" pitchFamily="18" charset="0"/>
                </a:rPr>
                <a:t>C1</a:t>
              </a:r>
              <a:endParaRPr lang="en-US" altLang="zh-CN" sz="2400" baseline="-25000" dirty="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6420" name="Group 112"/>
            <p:cNvGrpSpPr/>
            <p:nvPr/>
          </p:nvGrpSpPr>
          <p:grpSpPr bwMode="auto">
            <a:xfrm rot="5400000">
              <a:off x="-36" y="112"/>
              <a:ext cx="168" cy="96"/>
              <a:chOff x="0" y="0"/>
              <a:chExt cx="168" cy="96"/>
            </a:xfrm>
          </p:grpSpPr>
          <p:sp>
            <p:nvSpPr>
              <p:cNvPr id="16421" name="Line 113"/>
              <p:cNvSpPr>
                <a:spLocks noChangeShapeType="1"/>
              </p:cNvSpPr>
              <p:nvPr/>
            </p:nvSpPr>
            <p:spPr bwMode="auto">
              <a:xfrm flipV="1">
                <a:off x="0" y="8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22" name="Line 114"/>
              <p:cNvSpPr>
                <a:spLocks noChangeShapeType="1"/>
              </p:cNvSpPr>
              <p:nvPr/>
            </p:nvSpPr>
            <p:spPr bwMode="auto">
              <a:xfrm flipH="1" flipV="1">
                <a:off x="80" y="0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3122" name="AutoShape 115"/>
          <p:cNvSpPr>
            <a:spLocks noChangeArrowheads="1"/>
          </p:cNvSpPr>
          <p:nvPr/>
        </p:nvSpPr>
        <p:spPr bwMode="auto">
          <a:xfrm>
            <a:off x="5262564" y="5543461"/>
            <a:ext cx="6014900" cy="1200329"/>
          </a:xfrm>
          <a:prstGeom prst="wedgeRectCallout">
            <a:avLst>
              <a:gd name="adj1" fmla="val -55639"/>
              <a:gd name="adj2" fmla="val -10778"/>
            </a:avLst>
          </a:prstGeom>
          <a:solidFill>
            <a:srgbClr val="CCFF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cs typeface="Times New Roman" panose="02020603050405020304" pitchFamily="18" charset="0"/>
              </a:rPr>
              <a:t>　该电路的功能在时钟触发沿到达时状态发生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翻转</a:t>
            </a:r>
            <a:r>
              <a:rPr lang="zh-CN" altLang="en-US" sz="2400" b="1" dirty="0">
                <a:cs typeface="Times New Roman" panose="02020603050405020304" pitchFamily="18" charset="0"/>
              </a:rPr>
              <a:t>，这种功能称为计数功能，相应触发器称为计数触发器。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18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38" grpId="0" autoUpdateAnimBg="0"/>
      <p:bldP spid="43039" grpId="0" autoUpdateAnimBg="0"/>
      <p:bldP spid="43084" grpId="0" autoUpdateAnimBg="0"/>
      <p:bldP spid="43085" grpId="0" animBg="1" autoUpdateAnimBg="0"/>
      <p:bldP spid="43110" grpId="0" autoUpdateAnimBg="0"/>
      <p:bldP spid="43111" grpId="0" autoUpdateAnimBg="0"/>
      <p:bldP spid="43122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10" y="2464014"/>
            <a:ext cx="3255546" cy="185944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 bwMode="auto">
          <a:xfrm>
            <a:off x="6865119" y="3151026"/>
            <a:ext cx="2964677" cy="117242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993" name="直接连接符 14"/>
          <p:cNvCxnSpPr>
            <a:cxnSpLocks noChangeShapeType="1"/>
          </p:cNvCxnSpPr>
          <p:nvPr/>
        </p:nvCxnSpPr>
        <p:spPr bwMode="auto">
          <a:xfrm>
            <a:off x="7238970" y="3579933"/>
            <a:ext cx="60958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4" name="直接连接符 16"/>
          <p:cNvCxnSpPr>
            <a:cxnSpLocks noChangeShapeType="1"/>
          </p:cNvCxnSpPr>
          <p:nvPr/>
        </p:nvCxnSpPr>
        <p:spPr bwMode="auto">
          <a:xfrm>
            <a:off x="7215160" y="3855961"/>
            <a:ext cx="63339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直接连接符 17"/>
          <p:cNvCxnSpPr>
            <a:cxnSpLocks noChangeShapeType="1"/>
          </p:cNvCxnSpPr>
          <p:nvPr/>
        </p:nvCxnSpPr>
        <p:spPr bwMode="auto">
          <a:xfrm>
            <a:off x="7831887" y="3176227"/>
            <a:ext cx="62625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6" name="直接连接符 18"/>
          <p:cNvCxnSpPr>
            <a:cxnSpLocks noChangeShapeType="1"/>
          </p:cNvCxnSpPr>
          <p:nvPr/>
        </p:nvCxnSpPr>
        <p:spPr bwMode="auto">
          <a:xfrm>
            <a:off x="7840220" y="3855961"/>
            <a:ext cx="6095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7" name="直接连接符 19"/>
          <p:cNvCxnSpPr>
            <a:cxnSpLocks noChangeShapeType="1"/>
          </p:cNvCxnSpPr>
          <p:nvPr/>
        </p:nvCxnSpPr>
        <p:spPr bwMode="auto">
          <a:xfrm flipV="1">
            <a:off x="8474801" y="3169498"/>
            <a:ext cx="609584" cy="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8" name="直接连接符 20"/>
          <p:cNvCxnSpPr>
            <a:cxnSpLocks noChangeShapeType="1"/>
          </p:cNvCxnSpPr>
          <p:nvPr/>
        </p:nvCxnSpPr>
        <p:spPr bwMode="auto">
          <a:xfrm>
            <a:off x="8449804" y="4287173"/>
            <a:ext cx="626257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9" name="直接连接符 21"/>
          <p:cNvCxnSpPr>
            <a:cxnSpLocks noChangeShapeType="1"/>
          </p:cNvCxnSpPr>
          <p:nvPr/>
        </p:nvCxnSpPr>
        <p:spPr bwMode="auto">
          <a:xfrm>
            <a:off x="9084385" y="3579933"/>
            <a:ext cx="64017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直接连接符 22"/>
          <p:cNvCxnSpPr>
            <a:cxnSpLocks noChangeShapeType="1"/>
          </p:cNvCxnSpPr>
          <p:nvPr/>
        </p:nvCxnSpPr>
        <p:spPr bwMode="auto">
          <a:xfrm>
            <a:off x="9076061" y="4287173"/>
            <a:ext cx="640171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3" name="TextBox 23"/>
          <p:cNvSpPr txBox="1">
            <a:spLocks noChangeArrowheads="1"/>
          </p:cNvSpPr>
          <p:nvPr/>
        </p:nvSpPr>
        <p:spPr bwMode="auto">
          <a:xfrm>
            <a:off x="1234798" y="1361029"/>
            <a:ext cx="10347458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【例】</a:t>
            </a:r>
            <a:r>
              <a:rPr lang="zh-CN" altLang="zh-CN" sz="2400" b="1" dirty="0">
                <a:cs typeface="Times New Roman" panose="02020603050405020304" pitchFamily="18" charset="0"/>
              </a:rPr>
              <a:t>边沿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zh-CN" sz="2400" b="1" dirty="0">
                <a:cs typeface="Times New Roman" panose="02020603050405020304" pitchFamily="18" charset="0"/>
              </a:rPr>
              <a:t>触发器组成的电路</a:t>
            </a:r>
            <a:r>
              <a:rPr lang="zh-CN" altLang="en-US" sz="2400" b="1" dirty="0">
                <a:cs typeface="Times New Roman" panose="02020603050405020304" pitchFamily="18" charset="0"/>
              </a:rPr>
              <a:t>及</a:t>
            </a:r>
            <a:r>
              <a:rPr lang="zh-CN" altLang="zh-CN" sz="2400" b="1" dirty="0">
                <a:cs typeface="Times New Roman" panose="02020603050405020304" pitchFamily="18" charset="0"/>
              </a:rPr>
              <a:t>其输入波形如图所示，试分别画出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zh-CN" altLang="zh-CN" sz="2400" b="1" dirty="0">
                <a:cs typeface="Times New Roman" panose="02020603050405020304" pitchFamily="18" charset="0"/>
              </a:rPr>
              <a:t>的波形</a:t>
            </a:r>
            <a:r>
              <a:rPr lang="zh-CN" altLang="zh-CN" sz="2400" dirty="0">
                <a:cs typeface="Times New Roman" panose="02020603050405020304" pitchFamily="18" charset="0"/>
              </a:rPr>
              <a:t>，</a:t>
            </a:r>
            <a:r>
              <a:rPr lang="zh-CN" altLang="zh-CN" sz="2400" b="1" dirty="0">
                <a:cs typeface="Times New Roman" panose="02020603050405020304" pitchFamily="18" charset="0"/>
              </a:rPr>
              <a:t>设触发器的初始状态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 </a:t>
            </a:r>
            <a:r>
              <a:rPr lang="en-US" altLang="zh-CN" sz="2400" dirty="0">
                <a:cs typeface="Times New Roman" panose="02020603050405020304" pitchFamily="18" charset="0"/>
              </a:rPr>
              <a:t>= 00</a:t>
            </a:r>
            <a:r>
              <a:rPr lang="zh-CN" altLang="zh-CN" sz="2400" dirty="0"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7424" name="Rectangle 23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42004" name="TextBox 34"/>
          <p:cNvSpPr txBox="1">
            <a:spLocks noChangeArrowheads="1"/>
          </p:cNvSpPr>
          <p:nvPr/>
        </p:nvSpPr>
        <p:spPr bwMode="auto">
          <a:xfrm>
            <a:off x="1516857" y="4542112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解：分段交替画出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cs typeface="Times New Roman" panose="02020603050405020304" pitchFamily="18" charset="0"/>
              </a:rPr>
              <a:t>及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cs typeface="Times New Roman" panose="02020603050405020304" pitchFamily="18" charset="0"/>
              </a:rPr>
              <a:t>的波形：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42005" name="TextBox 35"/>
          <p:cNvSpPr txBox="1">
            <a:spLocks noChangeArrowheads="1"/>
          </p:cNvSpPr>
          <p:nvPr/>
        </p:nvSpPr>
        <p:spPr bwMode="auto">
          <a:xfrm>
            <a:off x="1981200" y="4932680"/>
            <a:ext cx="9337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cs typeface="Times New Roman" panose="02020603050405020304" pitchFamily="18" charset="0"/>
              </a:rPr>
              <a:t>CP</a:t>
            </a:r>
            <a:r>
              <a:rPr lang="zh-CN" altLang="en-US" sz="2000" b="1" dirty="0">
                <a:cs typeface="Times New Roman" panose="02020603050405020304" pitchFamily="18" charset="0"/>
              </a:rPr>
              <a:t>脉冲到来时，由于初始状态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cs typeface="Times New Roman" panose="02020603050405020304" pitchFamily="18" charset="0"/>
              </a:rPr>
              <a:t>=00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cs typeface="Times New Roman" panose="02020603050405020304" pitchFamily="18" charset="0"/>
              </a:rPr>
              <a:t>=0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cs typeface="Times New Roman" panose="02020603050405020304" pitchFamily="18" charset="0"/>
              </a:rPr>
              <a:t>=1</a:t>
            </a:r>
            <a:r>
              <a:rPr lang="zh-CN" altLang="en-US" sz="2000" b="1" dirty="0">
                <a:cs typeface="Times New Roman" panose="02020603050405020304" pitchFamily="18" charset="0"/>
              </a:rPr>
              <a:t>，因此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cs typeface="Times New Roman" panose="02020603050405020304" pitchFamily="18" charset="0"/>
              </a:rPr>
              <a:t>=0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cs typeface="Times New Roman" panose="02020603050405020304" pitchFamily="18" charset="0"/>
              </a:rPr>
              <a:t>=1</a:t>
            </a:r>
            <a:r>
              <a:rPr lang="zh-CN" altLang="en-US" sz="2000" b="1" dirty="0">
                <a:cs typeface="Times New Roman" panose="02020603050405020304" pitchFamily="18" charset="0"/>
              </a:rPr>
              <a:t>；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42006" name="TextBox 36"/>
          <p:cNvSpPr txBox="1">
            <a:spLocks noChangeArrowheads="1"/>
          </p:cNvSpPr>
          <p:nvPr/>
        </p:nvSpPr>
        <p:spPr bwMode="auto">
          <a:xfrm>
            <a:off x="1981200" y="5323840"/>
            <a:ext cx="9184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cs typeface="Times New Roman" panose="02020603050405020304" pitchFamily="18" charset="0"/>
              </a:rPr>
              <a:t>CP</a:t>
            </a:r>
            <a:r>
              <a:rPr lang="zh-CN" altLang="en-US" sz="2000" b="1" dirty="0">
                <a:cs typeface="Times New Roman" panose="02020603050405020304" pitchFamily="18" charset="0"/>
              </a:rPr>
              <a:t>脉冲到来时，由于现态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cs typeface="Times New Roman" panose="02020603050405020304" pitchFamily="18" charset="0"/>
              </a:rPr>
              <a:t>=10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cs typeface="Times New Roman" panose="02020603050405020304" pitchFamily="18" charset="0"/>
              </a:rPr>
              <a:t>=1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cs typeface="Times New Roman" panose="02020603050405020304" pitchFamily="18" charset="0"/>
              </a:rPr>
              <a:t>=1</a:t>
            </a:r>
            <a:r>
              <a:rPr lang="zh-CN" altLang="en-US" sz="2000" b="1" dirty="0">
                <a:cs typeface="Times New Roman" panose="02020603050405020304" pitchFamily="18" charset="0"/>
              </a:rPr>
              <a:t>，因此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cs typeface="Times New Roman" panose="02020603050405020304" pitchFamily="18" charset="0"/>
              </a:rPr>
              <a:t>=1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cs typeface="Times New Roman" panose="02020603050405020304" pitchFamily="18" charset="0"/>
              </a:rPr>
              <a:t>=1</a:t>
            </a:r>
            <a:r>
              <a:rPr lang="zh-CN" altLang="en-US" sz="2000" b="1" dirty="0">
                <a:cs typeface="Times New Roman" panose="02020603050405020304" pitchFamily="18" charset="0"/>
              </a:rPr>
              <a:t>； 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42007" name="TextBox 37"/>
          <p:cNvSpPr txBox="1">
            <a:spLocks noChangeArrowheads="1"/>
          </p:cNvSpPr>
          <p:nvPr/>
        </p:nvSpPr>
        <p:spPr bwMode="auto">
          <a:xfrm>
            <a:off x="1981200" y="5715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cs typeface="Times New Roman" panose="02020603050405020304" pitchFamily="18" charset="0"/>
              </a:rPr>
              <a:t>CP</a:t>
            </a:r>
            <a:r>
              <a:rPr lang="zh-CN" altLang="en-US" sz="2000" b="1" dirty="0">
                <a:cs typeface="Times New Roman" panose="02020603050405020304" pitchFamily="18" charset="0"/>
              </a:rPr>
              <a:t>脉冲到来时，现态</a:t>
            </a:r>
            <a:r>
              <a:rPr lang="en-US" altLang="zh-CN" sz="2000" b="1" dirty="0">
                <a:cs typeface="Times New Roman" panose="02020603050405020304" pitchFamily="18" charset="0"/>
              </a:rPr>
              <a:t>Q1Q0=11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D0=1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D1=0</a:t>
            </a:r>
            <a:r>
              <a:rPr lang="zh-CN" altLang="en-US" sz="2000" b="1" dirty="0">
                <a:cs typeface="Times New Roman" panose="02020603050405020304" pitchFamily="18" charset="0"/>
              </a:rPr>
              <a:t>，因此</a:t>
            </a:r>
            <a:r>
              <a:rPr lang="en-US" altLang="zh-CN" sz="2000" b="1" dirty="0">
                <a:cs typeface="Times New Roman" panose="02020603050405020304" pitchFamily="18" charset="0"/>
              </a:rPr>
              <a:t>Q0=1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Q1=0</a:t>
            </a:r>
            <a:r>
              <a:rPr lang="zh-CN" altLang="en-US" sz="2000" b="1" dirty="0">
                <a:cs typeface="Times New Roman" panose="02020603050405020304" pitchFamily="18" charset="0"/>
              </a:rPr>
              <a:t>； 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42008" name="TextBox 38"/>
          <p:cNvSpPr txBox="1">
            <a:spLocks noChangeArrowheads="1"/>
          </p:cNvSpPr>
          <p:nvPr/>
        </p:nvSpPr>
        <p:spPr bwMode="auto">
          <a:xfrm>
            <a:off x="1981200" y="610616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cs typeface="Times New Roman" panose="02020603050405020304" pitchFamily="18" charset="0"/>
              </a:rPr>
              <a:t>CP</a:t>
            </a:r>
            <a:r>
              <a:rPr lang="zh-CN" altLang="en-US" sz="2000" b="1" dirty="0">
                <a:cs typeface="Times New Roman" panose="02020603050405020304" pitchFamily="18" charset="0"/>
              </a:rPr>
              <a:t>脉冲到来时，现态</a:t>
            </a:r>
            <a:r>
              <a:rPr lang="en-US" altLang="zh-CN" sz="2000" b="1" dirty="0">
                <a:cs typeface="Times New Roman" panose="02020603050405020304" pitchFamily="18" charset="0"/>
              </a:rPr>
              <a:t>Q1Q0=01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D0=0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D1=0</a:t>
            </a:r>
            <a:r>
              <a:rPr lang="zh-CN" altLang="en-US" sz="2000" b="1" dirty="0">
                <a:cs typeface="Times New Roman" panose="02020603050405020304" pitchFamily="18" charset="0"/>
              </a:rPr>
              <a:t>，因此</a:t>
            </a:r>
            <a:r>
              <a:rPr lang="en-US" altLang="zh-CN" sz="2000" b="1" dirty="0">
                <a:cs typeface="Times New Roman" panose="02020603050405020304" pitchFamily="18" charset="0"/>
              </a:rPr>
              <a:t>Q0=0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Q1=0 </a:t>
            </a:r>
            <a:r>
              <a:rPr lang="zh-CN" altLang="en-US" sz="2000" b="1" dirty="0"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>
            <a:off x="6865119" y="4270378"/>
            <a:ext cx="350041" cy="0"/>
          </a:xfrm>
          <a:prstGeom prst="line">
            <a:avLst/>
          </a:prstGeom>
          <a:noFill/>
          <a:ln w="2540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>
            <a:off x="6888929" y="3579933"/>
            <a:ext cx="350041" cy="0"/>
          </a:xfrm>
          <a:prstGeom prst="line">
            <a:avLst/>
          </a:prstGeom>
          <a:noFill/>
          <a:ln w="25400" algn="ctr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93" y="2515222"/>
            <a:ext cx="4426080" cy="1444877"/>
          </a:xfrm>
          <a:prstGeom prst="rect">
            <a:avLst/>
          </a:prstGeom>
        </p:spPr>
      </p:pic>
      <p:sp>
        <p:nvSpPr>
          <p:cNvPr id="25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215160" y="2916944"/>
            <a:ext cx="0" cy="160126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458138" y="2916944"/>
            <a:ext cx="0" cy="160126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250142" y="2515222"/>
            <a:ext cx="3282646" cy="420787"/>
            <a:chOff x="2250142" y="2515222"/>
            <a:chExt cx="3282646" cy="420787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2259106" y="2515222"/>
              <a:ext cx="3273682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连接符 36"/>
            <p:cNvCxnSpPr/>
            <p:nvPr/>
          </p:nvCxnSpPr>
          <p:spPr>
            <a:xfrm flipV="1">
              <a:off x="2259106" y="2515222"/>
              <a:ext cx="0" cy="401722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接连接符 37"/>
            <p:cNvCxnSpPr/>
            <p:nvPr/>
          </p:nvCxnSpPr>
          <p:spPr>
            <a:xfrm flipV="1">
              <a:off x="5532788" y="2515222"/>
              <a:ext cx="0" cy="420787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连接符 38"/>
            <p:cNvCxnSpPr/>
            <p:nvPr/>
          </p:nvCxnSpPr>
          <p:spPr>
            <a:xfrm flipH="1">
              <a:off x="2250142" y="2916944"/>
              <a:ext cx="528917" cy="1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3" name="直接连接符 42"/>
          <p:cNvCxnSpPr/>
          <p:nvPr/>
        </p:nvCxnSpPr>
        <p:spPr>
          <a:xfrm flipH="1">
            <a:off x="3718933" y="2936009"/>
            <a:ext cx="799279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1" name="Group 90"/>
          <p:cNvGrpSpPr/>
          <p:nvPr/>
        </p:nvGrpSpPr>
        <p:grpSpPr bwMode="auto">
          <a:xfrm rot="5400000">
            <a:off x="2721909" y="3102615"/>
            <a:ext cx="266700" cy="152400"/>
            <a:chOff x="0" y="0"/>
            <a:chExt cx="168" cy="96"/>
          </a:xfrm>
        </p:grpSpPr>
        <p:sp>
          <p:nvSpPr>
            <p:cNvPr id="52" name="Line 91"/>
            <p:cNvSpPr>
              <a:spLocks noChangeShapeType="1"/>
            </p:cNvSpPr>
            <p:nvPr/>
          </p:nvSpPr>
          <p:spPr bwMode="auto">
            <a:xfrm flipV="1">
              <a:off x="0" y="8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Line 92"/>
            <p:cNvSpPr>
              <a:spLocks noChangeShapeType="1"/>
            </p:cNvSpPr>
            <p:nvPr/>
          </p:nvSpPr>
          <p:spPr bwMode="auto">
            <a:xfrm flipH="1" flipV="1">
              <a:off x="80" y="0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90"/>
          <p:cNvGrpSpPr/>
          <p:nvPr/>
        </p:nvGrpSpPr>
        <p:grpSpPr bwMode="auto">
          <a:xfrm rot="5400000">
            <a:off x="4456707" y="3093300"/>
            <a:ext cx="266700" cy="152400"/>
            <a:chOff x="0" y="0"/>
            <a:chExt cx="168" cy="96"/>
          </a:xfrm>
        </p:grpSpPr>
        <p:sp>
          <p:nvSpPr>
            <p:cNvPr id="55" name="Line 91"/>
            <p:cNvSpPr>
              <a:spLocks noChangeShapeType="1"/>
            </p:cNvSpPr>
            <p:nvPr/>
          </p:nvSpPr>
          <p:spPr bwMode="auto">
            <a:xfrm flipV="1">
              <a:off x="0" y="8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Line 92"/>
            <p:cNvSpPr>
              <a:spLocks noChangeShapeType="1"/>
            </p:cNvSpPr>
            <p:nvPr/>
          </p:nvSpPr>
          <p:spPr bwMode="auto">
            <a:xfrm flipH="1" flipV="1">
              <a:off x="80" y="0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7" name="直接连接符 21"/>
          <p:cNvCxnSpPr>
            <a:cxnSpLocks noChangeShapeType="1"/>
          </p:cNvCxnSpPr>
          <p:nvPr/>
        </p:nvCxnSpPr>
        <p:spPr bwMode="auto">
          <a:xfrm flipH="1" flipV="1">
            <a:off x="7830459" y="3185165"/>
            <a:ext cx="84" cy="39476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21"/>
          <p:cNvCxnSpPr>
            <a:cxnSpLocks noChangeShapeType="1"/>
          </p:cNvCxnSpPr>
          <p:nvPr/>
        </p:nvCxnSpPr>
        <p:spPr bwMode="auto">
          <a:xfrm flipH="1" flipV="1">
            <a:off x="9067639" y="3191995"/>
            <a:ext cx="84" cy="39476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30"/>
          <p:cNvCxnSpPr/>
          <p:nvPr/>
        </p:nvCxnSpPr>
        <p:spPr>
          <a:xfrm>
            <a:off x="7830459" y="2916944"/>
            <a:ext cx="0" cy="160126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076061" y="2916944"/>
            <a:ext cx="0" cy="160126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21"/>
          <p:cNvCxnSpPr>
            <a:cxnSpLocks noChangeShapeType="1"/>
          </p:cNvCxnSpPr>
          <p:nvPr/>
        </p:nvCxnSpPr>
        <p:spPr bwMode="auto">
          <a:xfrm flipV="1">
            <a:off x="8449776" y="3855961"/>
            <a:ext cx="0" cy="41441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接连接符 21"/>
          <p:cNvCxnSpPr>
            <a:cxnSpLocks noChangeShapeType="1"/>
          </p:cNvCxnSpPr>
          <p:nvPr/>
        </p:nvCxnSpPr>
        <p:spPr bwMode="auto">
          <a:xfrm flipV="1">
            <a:off x="7215160" y="3855960"/>
            <a:ext cx="0" cy="41441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4" grpId="0" autoUpdateAnimBg="0"/>
      <p:bldP spid="42005" grpId="0" autoUpdateAnimBg="0"/>
      <p:bldP spid="42006" grpId="0" autoUpdateAnimBg="0"/>
      <p:bldP spid="42007" grpId="0" autoUpdateAnimBg="0"/>
      <p:bldP spid="4200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5963" y="2585389"/>
            <a:ext cx="10681118" cy="2464887"/>
            <a:chOff x="525963" y="2585389"/>
            <a:chExt cx="10681118" cy="2464887"/>
          </a:xfrm>
        </p:grpSpPr>
        <p:grpSp>
          <p:nvGrpSpPr>
            <p:cNvPr id="4" name="组合 3"/>
            <p:cNvGrpSpPr/>
            <p:nvPr/>
          </p:nvGrpSpPr>
          <p:grpSpPr>
            <a:xfrm>
              <a:off x="525963" y="2585389"/>
              <a:ext cx="10681118" cy="2464887"/>
              <a:chOff x="525963" y="2585389"/>
              <a:chExt cx="10681118" cy="246488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963" y="2611665"/>
                <a:ext cx="10681118" cy="2438611"/>
              </a:xfrm>
              <a:prstGeom prst="rect">
                <a:avLst/>
              </a:prstGeom>
            </p:spPr>
          </p:pic>
          <p:sp>
            <p:nvSpPr>
              <p:cNvPr id="27" name="Rectangle 103"/>
              <p:cNvSpPr>
                <a:spLocks noChangeArrowheads="1"/>
              </p:cNvSpPr>
              <p:nvPr/>
            </p:nvSpPr>
            <p:spPr bwMode="auto">
              <a:xfrm>
                <a:off x="1025119" y="2585389"/>
                <a:ext cx="26161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CN" i="1" dirty="0">
                    <a:cs typeface="Times New Roman" panose="02020603050405020304" pitchFamily="18" charset="0"/>
                  </a:rPr>
                  <a:t>I</a:t>
                </a:r>
                <a:endParaRPr lang="en-US" altLang="zh-CN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103"/>
              <p:cNvSpPr>
                <a:spLocks noChangeArrowheads="1"/>
              </p:cNvSpPr>
              <p:nvPr/>
            </p:nvSpPr>
            <p:spPr bwMode="auto">
              <a:xfrm>
                <a:off x="6281228" y="3353817"/>
                <a:ext cx="26161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CN" i="1" dirty="0">
                    <a:cs typeface="Times New Roman" panose="02020603050405020304" pitchFamily="18" charset="0"/>
                  </a:rPr>
                  <a:t>I</a:t>
                </a:r>
                <a:endParaRPr lang="en-US" altLang="zh-CN" i="1" dirty="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Rectangle 103"/>
            <p:cNvSpPr>
              <a:spLocks noChangeArrowheads="1"/>
            </p:cNvSpPr>
            <p:nvPr/>
          </p:nvSpPr>
          <p:spPr bwMode="auto">
            <a:xfrm>
              <a:off x="6276653" y="3945801"/>
              <a:ext cx="2872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1600" dirty="0">
                  <a:cs typeface="Times New Roman" panose="02020603050405020304" pitchFamily="18" charset="0"/>
                </a:rPr>
                <a:t>1</a:t>
              </a:r>
              <a:endParaRPr lang="en-US" altLang="zh-CN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103"/>
            <p:cNvSpPr>
              <a:spLocks noChangeArrowheads="1"/>
            </p:cNvSpPr>
            <p:nvPr/>
          </p:nvSpPr>
          <p:spPr bwMode="auto">
            <a:xfrm>
              <a:off x="6246823" y="4447824"/>
              <a:ext cx="2872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1600" dirty="0">
                  <a:cs typeface="Times New Roman" panose="02020603050405020304" pitchFamily="18" charset="0"/>
                </a:rPr>
                <a:t>2</a:t>
              </a:r>
              <a:endParaRPr lang="en-US" altLang="zh-CN" sz="1600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矩形 34"/>
          <p:cNvSpPr/>
          <p:nvPr/>
        </p:nvSpPr>
        <p:spPr bwMode="auto">
          <a:xfrm>
            <a:off x="6453014" y="3743154"/>
            <a:ext cx="4506000" cy="1043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993" name="直接连接符 14"/>
          <p:cNvCxnSpPr>
            <a:cxnSpLocks noChangeShapeType="1"/>
          </p:cNvCxnSpPr>
          <p:nvPr/>
        </p:nvCxnSpPr>
        <p:spPr bwMode="auto">
          <a:xfrm>
            <a:off x="7016122" y="3850826"/>
            <a:ext cx="1566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4" name="直接连接符 16"/>
          <p:cNvCxnSpPr>
            <a:cxnSpLocks noChangeShapeType="1"/>
          </p:cNvCxnSpPr>
          <p:nvPr/>
        </p:nvCxnSpPr>
        <p:spPr bwMode="auto">
          <a:xfrm>
            <a:off x="7188957" y="4356825"/>
            <a:ext cx="1404906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直接连接符 17"/>
          <p:cNvCxnSpPr>
            <a:cxnSpLocks noChangeShapeType="1"/>
          </p:cNvCxnSpPr>
          <p:nvPr/>
        </p:nvCxnSpPr>
        <p:spPr bwMode="auto">
          <a:xfrm>
            <a:off x="8579984" y="4179834"/>
            <a:ext cx="443448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6" name="直接连接符 18"/>
          <p:cNvCxnSpPr>
            <a:cxnSpLocks noChangeShapeType="1"/>
          </p:cNvCxnSpPr>
          <p:nvPr/>
        </p:nvCxnSpPr>
        <p:spPr bwMode="auto">
          <a:xfrm flipV="1">
            <a:off x="8593863" y="4356825"/>
            <a:ext cx="457188" cy="67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7" name="直接连接符 19"/>
          <p:cNvCxnSpPr>
            <a:cxnSpLocks noChangeShapeType="1"/>
          </p:cNvCxnSpPr>
          <p:nvPr/>
        </p:nvCxnSpPr>
        <p:spPr bwMode="auto">
          <a:xfrm>
            <a:off x="9009581" y="4181297"/>
            <a:ext cx="61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8" name="直接连接符 20"/>
          <p:cNvCxnSpPr>
            <a:cxnSpLocks noChangeShapeType="1"/>
          </p:cNvCxnSpPr>
          <p:nvPr/>
        </p:nvCxnSpPr>
        <p:spPr bwMode="auto">
          <a:xfrm flipV="1">
            <a:off x="9032625" y="4686507"/>
            <a:ext cx="451295" cy="2134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9" name="直接连接符 21"/>
          <p:cNvCxnSpPr>
            <a:cxnSpLocks noChangeShapeType="1"/>
          </p:cNvCxnSpPr>
          <p:nvPr/>
        </p:nvCxnSpPr>
        <p:spPr bwMode="auto">
          <a:xfrm>
            <a:off x="9606484" y="3842291"/>
            <a:ext cx="35321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直接连接符 22"/>
          <p:cNvCxnSpPr>
            <a:cxnSpLocks noChangeShapeType="1"/>
          </p:cNvCxnSpPr>
          <p:nvPr/>
        </p:nvCxnSpPr>
        <p:spPr bwMode="auto">
          <a:xfrm>
            <a:off x="9929071" y="4352619"/>
            <a:ext cx="48021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3" name="TextBox 23"/>
          <p:cNvSpPr txBox="1">
            <a:spLocks noChangeArrowheads="1"/>
          </p:cNvSpPr>
          <p:nvPr/>
        </p:nvSpPr>
        <p:spPr bwMode="auto">
          <a:xfrm>
            <a:off x="1036567" y="1358548"/>
            <a:ext cx="10118864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【例】</a:t>
            </a:r>
            <a:r>
              <a:rPr lang="zh-CN" altLang="zh-CN" sz="2400" b="1" dirty="0">
                <a:cs typeface="Times New Roman" panose="02020603050405020304" pitchFamily="18" charset="0"/>
              </a:rPr>
              <a:t>边沿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zh-CN" sz="2400" b="1" dirty="0">
                <a:cs typeface="Times New Roman" panose="02020603050405020304" pitchFamily="18" charset="0"/>
              </a:rPr>
              <a:t>触发器组成的电路</a:t>
            </a:r>
            <a:r>
              <a:rPr lang="zh-CN" altLang="en-US" sz="2400" b="1" dirty="0">
                <a:cs typeface="Times New Roman" panose="02020603050405020304" pitchFamily="18" charset="0"/>
              </a:rPr>
              <a:t>及</a:t>
            </a:r>
            <a:r>
              <a:rPr lang="zh-CN" altLang="zh-CN" sz="2400" b="1" dirty="0">
                <a:cs typeface="Times New Roman" panose="02020603050405020304" pitchFamily="18" charset="0"/>
              </a:rPr>
              <a:t>其输入波形如图所示，试分别画出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2</a:t>
            </a:r>
            <a:r>
              <a:rPr lang="zh-CN" altLang="zh-CN" sz="2400" b="1" dirty="0">
                <a:cs typeface="Times New Roman" panose="02020603050405020304" pitchFamily="18" charset="0"/>
              </a:rPr>
              <a:t>的波形</a:t>
            </a:r>
            <a:r>
              <a:rPr lang="zh-CN" altLang="zh-CN" sz="2400" dirty="0">
                <a:cs typeface="Times New Roman" panose="02020603050405020304" pitchFamily="18" charset="0"/>
              </a:rPr>
              <a:t>，</a:t>
            </a:r>
            <a:r>
              <a:rPr lang="zh-CN" altLang="zh-CN" sz="2400" b="1" dirty="0">
                <a:cs typeface="Times New Roman" panose="02020603050405020304" pitchFamily="18" charset="0"/>
              </a:rPr>
              <a:t>设触发器的初始状态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cs typeface="Times New Roman" panose="02020603050405020304" pitchFamily="18" charset="0"/>
              </a:rPr>
              <a:t>= 00</a:t>
            </a:r>
            <a:r>
              <a:rPr lang="zh-CN" altLang="zh-CN" sz="2400" dirty="0"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7424" name="Rectangle 23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42004" name="TextBox 34"/>
          <p:cNvSpPr txBox="1">
            <a:spLocks noChangeArrowheads="1"/>
          </p:cNvSpPr>
          <p:nvPr/>
        </p:nvSpPr>
        <p:spPr bwMode="auto">
          <a:xfrm>
            <a:off x="2130077" y="5566885"/>
            <a:ext cx="5445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b="1" dirty="0">
                <a:cs typeface="Times New Roman" panose="02020603050405020304" pitchFamily="18" charset="0"/>
              </a:rPr>
              <a:t>注意</a:t>
            </a:r>
            <a:r>
              <a:rPr lang="en-US" altLang="zh-CN" sz="2000" b="1" dirty="0">
                <a:cs typeface="Times New Roman" panose="02020603050405020304" pitchFamily="18" charset="0"/>
              </a:rPr>
              <a:t>:  FF1</a:t>
            </a:r>
            <a:r>
              <a:rPr lang="zh-CN" altLang="zh-CN" sz="2000" b="1" dirty="0"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cs typeface="Times New Roman" panose="02020603050405020304" pitchFamily="18" charset="0"/>
              </a:rPr>
              <a:t>PRN</a:t>
            </a:r>
            <a:r>
              <a:rPr lang="zh-CN" altLang="zh-CN" sz="2000" b="1" dirty="0">
                <a:cs typeface="Times New Roman" panose="02020603050405020304" pitchFamily="18" charset="0"/>
              </a:rPr>
              <a:t>为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异步置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端</a:t>
            </a:r>
            <a:r>
              <a:rPr lang="zh-CN" altLang="zh-CN" sz="2000" b="1" dirty="0">
                <a:cs typeface="Times New Roman" panose="02020603050405020304" pitchFamily="18" charset="0"/>
              </a:rPr>
              <a:t>，且低电平有效，当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DI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变高电平</a:t>
            </a:r>
            <a:r>
              <a:rPr lang="zh-CN" altLang="zh-CN" sz="2000" b="1" dirty="0">
                <a:cs typeface="Times New Roman" panose="02020603050405020304" pitchFamily="18" charset="0"/>
              </a:rPr>
              <a:t>时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也立即</a:t>
            </a:r>
            <a:r>
              <a:rPr lang="zh-CN" altLang="zh-CN" sz="2000" b="1" dirty="0">
                <a:cs typeface="Times New Roman" panose="02020603050405020304" pitchFamily="18" charset="0"/>
              </a:rPr>
              <a:t>跟着跳变为高电平。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>
            <a:off x="6453014" y="4676744"/>
            <a:ext cx="269778" cy="2362"/>
          </a:xfrm>
          <a:prstGeom prst="line">
            <a:avLst/>
          </a:prstGeom>
          <a:noFill/>
          <a:ln w="2540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>
            <a:off x="6493241" y="4174015"/>
            <a:ext cx="232495" cy="0"/>
          </a:xfrm>
          <a:prstGeom prst="line">
            <a:avLst/>
          </a:prstGeom>
          <a:noFill/>
          <a:ln w="25400" algn="ctr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文本框 33"/>
          <p:cNvSpPr txBox="1"/>
          <p:nvPr/>
        </p:nvSpPr>
        <p:spPr>
          <a:xfrm>
            <a:off x="7040512" y="4163341"/>
            <a:ext cx="8297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9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27420" y="4665021"/>
            <a:ext cx="8297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9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连接符 21"/>
          <p:cNvCxnSpPr>
            <a:cxnSpLocks noChangeShapeType="1"/>
          </p:cNvCxnSpPr>
          <p:nvPr/>
        </p:nvCxnSpPr>
        <p:spPr bwMode="auto">
          <a:xfrm>
            <a:off x="9959701" y="4150096"/>
            <a:ext cx="91437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连接符 22"/>
          <p:cNvCxnSpPr>
            <a:cxnSpLocks noChangeShapeType="1"/>
          </p:cNvCxnSpPr>
          <p:nvPr/>
        </p:nvCxnSpPr>
        <p:spPr bwMode="auto">
          <a:xfrm>
            <a:off x="10427772" y="4686507"/>
            <a:ext cx="48021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3533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188957" y="2954721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569524" y="3025664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031888" y="3025664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946200" y="3025664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418807" y="3025664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9618439" y="3068874"/>
            <a:ext cx="0" cy="1941132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21"/>
          <p:cNvCxnSpPr>
            <a:cxnSpLocks noChangeShapeType="1"/>
          </p:cNvCxnSpPr>
          <p:nvPr/>
        </p:nvCxnSpPr>
        <p:spPr bwMode="auto">
          <a:xfrm flipV="1">
            <a:off x="8574304" y="3855961"/>
            <a:ext cx="0" cy="3238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直接连接符 21"/>
          <p:cNvCxnSpPr>
            <a:cxnSpLocks noChangeShapeType="1"/>
          </p:cNvCxnSpPr>
          <p:nvPr/>
        </p:nvCxnSpPr>
        <p:spPr bwMode="auto">
          <a:xfrm flipV="1">
            <a:off x="9950736" y="3849130"/>
            <a:ext cx="0" cy="3238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连接符 21"/>
          <p:cNvCxnSpPr>
            <a:cxnSpLocks noChangeShapeType="1"/>
          </p:cNvCxnSpPr>
          <p:nvPr/>
        </p:nvCxnSpPr>
        <p:spPr bwMode="auto">
          <a:xfrm flipV="1">
            <a:off x="9618439" y="3851745"/>
            <a:ext cx="0" cy="32788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连接符 21"/>
          <p:cNvCxnSpPr>
            <a:cxnSpLocks noChangeShapeType="1"/>
          </p:cNvCxnSpPr>
          <p:nvPr/>
        </p:nvCxnSpPr>
        <p:spPr bwMode="auto">
          <a:xfrm flipV="1">
            <a:off x="9033121" y="4355234"/>
            <a:ext cx="0" cy="32387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21"/>
          <p:cNvCxnSpPr>
            <a:cxnSpLocks noChangeShapeType="1"/>
          </p:cNvCxnSpPr>
          <p:nvPr/>
        </p:nvCxnSpPr>
        <p:spPr bwMode="auto">
          <a:xfrm flipV="1">
            <a:off x="9946200" y="4364769"/>
            <a:ext cx="0" cy="32387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21"/>
          <p:cNvCxnSpPr>
            <a:cxnSpLocks noChangeShapeType="1"/>
          </p:cNvCxnSpPr>
          <p:nvPr/>
        </p:nvCxnSpPr>
        <p:spPr bwMode="auto">
          <a:xfrm flipV="1">
            <a:off x="10413021" y="4355804"/>
            <a:ext cx="0" cy="32387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1943394" y="2382588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1135906" y="241534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2227109" y="2364337"/>
            <a:ext cx="19638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异步置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端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PRN</a:t>
            </a:r>
            <a:endParaRPr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1" name="Group 90"/>
          <p:cNvGrpSpPr/>
          <p:nvPr/>
        </p:nvGrpSpPr>
        <p:grpSpPr bwMode="auto">
          <a:xfrm rot="5400000">
            <a:off x="1660038" y="4096636"/>
            <a:ext cx="235738" cy="139700"/>
            <a:chOff x="0" y="0"/>
            <a:chExt cx="168" cy="96"/>
          </a:xfrm>
        </p:grpSpPr>
        <p:sp>
          <p:nvSpPr>
            <p:cNvPr id="62" name="Line 91"/>
            <p:cNvSpPr>
              <a:spLocks noChangeShapeType="1"/>
            </p:cNvSpPr>
            <p:nvPr/>
          </p:nvSpPr>
          <p:spPr bwMode="auto">
            <a:xfrm flipV="1">
              <a:off x="0" y="8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92"/>
            <p:cNvSpPr>
              <a:spLocks noChangeShapeType="1"/>
            </p:cNvSpPr>
            <p:nvPr/>
          </p:nvSpPr>
          <p:spPr bwMode="auto">
            <a:xfrm flipH="1" flipV="1">
              <a:off x="80" y="0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90"/>
          <p:cNvGrpSpPr/>
          <p:nvPr/>
        </p:nvGrpSpPr>
        <p:grpSpPr bwMode="auto">
          <a:xfrm rot="5400000">
            <a:off x="3831829" y="4104165"/>
            <a:ext cx="235738" cy="139700"/>
            <a:chOff x="0" y="0"/>
            <a:chExt cx="168" cy="96"/>
          </a:xfrm>
        </p:grpSpPr>
        <p:sp>
          <p:nvSpPr>
            <p:cNvPr id="65" name="Line 91"/>
            <p:cNvSpPr>
              <a:spLocks noChangeShapeType="1"/>
            </p:cNvSpPr>
            <p:nvPr/>
          </p:nvSpPr>
          <p:spPr bwMode="auto">
            <a:xfrm flipV="1">
              <a:off x="0" y="8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92"/>
            <p:cNvSpPr>
              <a:spLocks noChangeShapeType="1"/>
            </p:cNvSpPr>
            <p:nvPr/>
          </p:nvSpPr>
          <p:spPr bwMode="auto">
            <a:xfrm flipH="1" flipV="1">
              <a:off x="80" y="0"/>
              <a:ext cx="88" cy="88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7" name="直接连接符 66"/>
          <p:cNvCxnSpPr/>
          <p:nvPr/>
        </p:nvCxnSpPr>
        <p:spPr>
          <a:xfrm>
            <a:off x="6722792" y="2975235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646156" y="2899424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094391" y="2880260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9483920" y="2954721"/>
            <a:ext cx="0" cy="194113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 bwMode="auto">
          <a:xfrm>
            <a:off x="2114923" y="3062496"/>
            <a:ext cx="142499" cy="13983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75" name="直接连接符 74"/>
          <p:cNvCxnSpPr>
            <a:cxnSpLocks noChangeShapeType="1"/>
          </p:cNvCxnSpPr>
          <p:nvPr/>
        </p:nvCxnSpPr>
        <p:spPr bwMode="auto">
          <a:xfrm>
            <a:off x="6722792" y="4174015"/>
            <a:ext cx="304628" cy="0"/>
          </a:xfrm>
          <a:prstGeom prst="line">
            <a:avLst/>
          </a:prstGeom>
          <a:noFill/>
          <a:ln w="25400" algn="ctr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75"/>
          <p:cNvCxnSpPr>
            <a:cxnSpLocks noChangeShapeType="1"/>
          </p:cNvCxnSpPr>
          <p:nvPr/>
        </p:nvCxnSpPr>
        <p:spPr bwMode="auto">
          <a:xfrm>
            <a:off x="6725736" y="4676744"/>
            <a:ext cx="463221" cy="0"/>
          </a:xfrm>
          <a:prstGeom prst="line">
            <a:avLst/>
          </a:prstGeom>
          <a:noFill/>
          <a:ln w="2540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文本框 81"/>
          <p:cNvSpPr txBox="1"/>
          <p:nvPr/>
        </p:nvSpPr>
        <p:spPr>
          <a:xfrm>
            <a:off x="6015936" y="490359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初态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1071997" y="3743155"/>
            <a:ext cx="421678" cy="3054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85" name="直接连接符 20"/>
          <p:cNvCxnSpPr>
            <a:cxnSpLocks noChangeShapeType="1"/>
          </p:cNvCxnSpPr>
          <p:nvPr/>
        </p:nvCxnSpPr>
        <p:spPr bwMode="auto">
          <a:xfrm>
            <a:off x="9477670" y="4685466"/>
            <a:ext cx="46479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椭圆 87"/>
          <p:cNvSpPr/>
          <p:nvPr/>
        </p:nvSpPr>
        <p:spPr bwMode="auto">
          <a:xfrm>
            <a:off x="1071997" y="3729708"/>
            <a:ext cx="421678" cy="3054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7188957" y="4286943"/>
            <a:ext cx="0" cy="72810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012105" y="3025664"/>
            <a:ext cx="0" cy="1941132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644500" y="4264855"/>
            <a:ext cx="0" cy="72810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094391" y="4278757"/>
            <a:ext cx="0" cy="695035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1"/>
          <p:cNvCxnSpPr>
            <a:cxnSpLocks noChangeShapeType="1"/>
          </p:cNvCxnSpPr>
          <p:nvPr/>
        </p:nvCxnSpPr>
        <p:spPr bwMode="auto">
          <a:xfrm flipV="1">
            <a:off x="7012775" y="3855961"/>
            <a:ext cx="0" cy="3238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cxnSp>
        <p:nvCxnSpPr>
          <p:cNvPr id="51" name="直接连接符 21"/>
          <p:cNvCxnSpPr>
            <a:cxnSpLocks noChangeShapeType="1"/>
          </p:cNvCxnSpPr>
          <p:nvPr/>
        </p:nvCxnSpPr>
        <p:spPr bwMode="auto">
          <a:xfrm>
            <a:off x="7188099" y="4353530"/>
            <a:ext cx="0" cy="324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椭圆 17"/>
          <p:cNvSpPr/>
          <p:nvPr/>
        </p:nvSpPr>
        <p:spPr bwMode="auto">
          <a:xfrm>
            <a:off x="1064387" y="3750549"/>
            <a:ext cx="421678" cy="3054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4" grpId="0" autoUpdateAnimBg="0"/>
      <p:bldP spid="57" grpId="0"/>
      <p:bldP spid="58" grpId="0"/>
      <p:bldP spid="60" grpId="0"/>
      <p:bldP spid="11" grpId="0" animBg="1"/>
      <p:bldP spid="82" grpId="0"/>
      <p:bldP spid="83" grpId="0" animBg="1"/>
      <p:bldP spid="88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触发器的基本特性和作用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6236" y="1956628"/>
            <a:ext cx="25746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触发器的作用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898780" y="2690161"/>
            <a:ext cx="6459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触发器和门电路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是构成数字电路的基本单元。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1621" y="3438331"/>
            <a:ext cx="8803432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400" b="1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触发器</a:t>
            </a:r>
            <a:r>
              <a:rPr lang="zh-C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有记忆功能，由它构成的电路在某时刻的输出不仅取</a:t>
            </a:r>
            <a:endParaRPr lang="zh-CN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决于该时刻的输入，还与电路原来状态有关。</a:t>
            </a:r>
            <a:endParaRPr lang="zh-CN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400" b="1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门电路</a:t>
            </a:r>
            <a:r>
              <a:rPr lang="zh-C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无记忆功能，由它构成的电路在某时刻的输出完全取决于该时刻的输入，与电路原来状态无关。</a:t>
            </a:r>
            <a:endParaRPr lang="zh-CN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5990" y="1657272"/>
            <a:ext cx="5184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触发器特点：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3" y="2336883"/>
            <a:ext cx="10885714" cy="28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95337" y="681232"/>
            <a:ext cx="2396392" cy="5297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62183" y="690197"/>
            <a:ext cx="448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触发器的特性方程：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38997" y="654381"/>
            <a:ext cx="482263" cy="445983"/>
            <a:chOff x="11126211" y="720164"/>
            <a:chExt cx="482263" cy="445983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11369611" y="863828"/>
              <a:ext cx="0" cy="302319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>
            <a:xfrm flipH="1">
              <a:off x="11126211" y="1166147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>
            <a:xfrm flipH="1">
              <a:off x="11344359" y="720164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11361748" y="720164"/>
              <a:ext cx="0" cy="23131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" name="组合 16"/>
          <p:cNvGrpSpPr/>
          <p:nvPr/>
        </p:nvGrpSpPr>
        <p:grpSpPr>
          <a:xfrm rot="10800000" flipH="1">
            <a:off x="11341871" y="653174"/>
            <a:ext cx="482263" cy="445983"/>
            <a:chOff x="11126211" y="720164"/>
            <a:chExt cx="482263" cy="445983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11369611" y="863828"/>
              <a:ext cx="0" cy="302319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>
            <a:xfrm flipH="1">
              <a:off x="11126211" y="1166147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>
            <a:xfrm flipH="1">
              <a:off x="11344359" y="720164"/>
              <a:ext cx="264115" cy="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>
            <a:xfrm flipV="1">
              <a:off x="11361748" y="720164"/>
              <a:ext cx="0" cy="231310"/>
            </a:xfrm>
            <a:prstGeom prst="line">
              <a:avLst/>
            </a:prstGeom>
            <a:noFill/>
            <a:ln w="38100">
              <a:solidFill>
                <a:schemeClr val="accent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文本框 21"/>
          <p:cNvSpPr txBox="1"/>
          <p:nvPr/>
        </p:nvSpPr>
        <p:spPr>
          <a:xfrm>
            <a:off x="10488337" y="1246782"/>
            <a:ext cx="158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CLK/CP</a:t>
            </a:r>
            <a:endParaRPr lang="zh-CN" alt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3"/>
          <p:cNvSpPr txBox="1">
            <a:spLocks noChangeArrowheads="1"/>
          </p:cNvSpPr>
          <p:nvPr/>
        </p:nvSpPr>
        <p:spPr bwMode="auto">
          <a:xfrm>
            <a:off x="1271451" y="1760380"/>
            <a:ext cx="7238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下降沿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触发器逻辑符号及内部结构：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537" name="Rectangle 1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2538" name="Rectangle 1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4422" y="5132338"/>
            <a:ext cx="39695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PRN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CLRN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分别是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JK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触发器的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异步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置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端和清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端，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有效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14" y="2981784"/>
            <a:ext cx="4035902" cy="17375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98" y="2747496"/>
            <a:ext cx="2304488" cy="3029975"/>
          </a:xfrm>
          <a:prstGeom prst="rect">
            <a:avLst/>
          </a:prstGeom>
        </p:spPr>
      </p:pic>
      <p:sp>
        <p:nvSpPr>
          <p:cNvPr id="14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autoUpdateAnimBg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708731" y="2246987"/>
            <a:ext cx="8602202" cy="1950889"/>
            <a:chOff x="1708731" y="2246987"/>
            <a:chExt cx="8602202" cy="195088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731" y="2246987"/>
              <a:ext cx="8602202" cy="1950889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4067175" y="3272543"/>
              <a:ext cx="137272" cy="146931"/>
              <a:chOff x="4067175" y="3272543"/>
              <a:chExt cx="137272" cy="146931"/>
            </a:xfrm>
          </p:grpSpPr>
          <p:sp>
            <p:nvSpPr>
              <p:cNvPr id="3" name="矩形 2"/>
              <p:cNvSpPr/>
              <p:nvPr/>
            </p:nvSpPr>
            <p:spPr bwMode="auto">
              <a:xfrm>
                <a:off x="4108450" y="3272543"/>
                <a:ext cx="95997" cy="146931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tlCol="0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4067175" y="3352800"/>
                <a:ext cx="137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558" name="Text Box 3"/>
          <p:cNvSpPr txBox="1">
            <a:spLocks noChangeArrowheads="1"/>
          </p:cNvSpPr>
          <p:nvPr/>
        </p:nvSpPr>
        <p:spPr bwMode="auto">
          <a:xfrm>
            <a:off x="1105030" y="1276546"/>
            <a:ext cx="9981938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bg2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cs typeface="Times New Roman" panose="02020603050405020304" pitchFamily="18" charset="0"/>
              </a:rPr>
              <a:t>【</a:t>
            </a:r>
            <a:r>
              <a:rPr lang="zh-CN" altLang="en-US" sz="2400" b="1" dirty="0"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cs typeface="Times New Roman" panose="02020603050405020304" pitchFamily="18" charset="0"/>
              </a:rPr>
              <a:t>】</a:t>
            </a:r>
            <a:r>
              <a:rPr lang="zh-CN" altLang="zh-CN" sz="2400" b="1" dirty="0">
                <a:cs typeface="Times New Roman" panose="02020603050405020304" pitchFamily="18" charset="0"/>
              </a:rPr>
              <a:t>边沿</a:t>
            </a:r>
            <a:r>
              <a:rPr lang="en-US" altLang="zh-CN" sz="2400" b="1" dirty="0">
                <a:cs typeface="Times New Roman" panose="02020603050405020304" pitchFamily="18" charset="0"/>
              </a:rPr>
              <a:t>JK</a:t>
            </a:r>
            <a:r>
              <a:rPr lang="zh-CN" altLang="zh-CN" sz="2400" b="1" dirty="0">
                <a:cs typeface="Times New Roman" panose="02020603050405020304" pitchFamily="18" charset="0"/>
              </a:rPr>
              <a:t>触发器和边沿</a:t>
            </a:r>
            <a:r>
              <a:rPr lang="en-US" altLang="zh-CN" sz="2400" b="1" dirty="0">
                <a:cs typeface="Times New Roman" panose="02020603050405020304" pitchFamily="18" charset="0"/>
              </a:rPr>
              <a:t>D</a:t>
            </a:r>
            <a:r>
              <a:rPr lang="zh-CN" altLang="zh-CN" sz="2400" b="1" dirty="0">
                <a:cs typeface="Times New Roman" panose="02020603050405020304" pitchFamily="18" charset="0"/>
              </a:rPr>
              <a:t>触发器的电路如图所示，设其初态都为</a:t>
            </a:r>
            <a:r>
              <a:rPr lang="en-US" altLang="zh-CN" sz="2400" b="1" dirty="0">
                <a:cs typeface="Times New Roman" panose="02020603050405020304" pitchFamily="18" charset="0"/>
              </a:rPr>
              <a:t>0</a:t>
            </a:r>
            <a:r>
              <a:rPr lang="zh-CN" altLang="zh-CN" sz="2400" b="1" dirty="0">
                <a:cs typeface="Times New Roman" panose="02020603050405020304" pitchFamily="18" charset="0"/>
              </a:rPr>
              <a:t>，时钟</a:t>
            </a:r>
            <a:r>
              <a:rPr lang="en-US" altLang="zh-CN" sz="2400" b="1" dirty="0">
                <a:cs typeface="Times New Roman" panose="02020603050405020304" pitchFamily="18" charset="0"/>
              </a:rPr>
              <a:t>CP</a:t>
            </a:r>
            <a:r>
              <a:rPr lang="zh-CN" altLang="zh-CN" sz="2400" b="1" dirty="0">
                <a:cs typeface="Times New Roman" panose="02020603050405020304" pitchFamily="18" charset="0"/>
              </a:rPr>
              <a:t>波形如图，试画出</a:t>
            </a:r>
            <a:r>
              <a:rPr lang="en-US" altLang="zh-CN" sz="2400" b="1" dirty="0">
                <a:cs typeface="Times New Roman" panose="02020603050405020304" pitchFamily="18" charset="0"/>
              </a:rPr>
              <a:t>Q</a:t>
            </a:r>
            <a:r>
              <a:rPr lang="zh-CN" altLang="zh-CN" sz="2400" b="1" dirty="0">
                <a:cs typeface="Times New Roman" panose="02020603050405020304" pitchFamily="18" charset="0"/>
              </a:rPr>
              <a:t>的输出波形。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60422" name="Text Box 3"/>
          <p:cNvSpPr txBox="1">
            <a:spLocks noChangeArrowheads="1"/>
          </p:cNvSpPr>
          <p:nvPr/>
        </p:nvSpPr>
        <p:spPr bwMode="auto">
          <a:xfrm>
            <a:off x="1563419" y="4903616"/>
            <a:ext cx="8382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解：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23568" name="Rectangle 18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828272" y="4968140"/>
          <a:ext cx="969270" cy="42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3" imgW="12192000" imgH="5486400" progId="Equation.DSMT4">
                  <p:embed/>
                </p:oleObj>
              </mc:Choice>
              <mc:Fallback>
                <p:oleObj name="Equation" r:id="rId3" imgW="12192000" imgH="54864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8272" y="4968140"/>
                        <a:ext cx="969270" cy="426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284886" y="4952579"/>
          <a:ext cx="1802843" cy="42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5" imgW="22555200" imgH="5486400" progId="Equation.DSMT4">
                  <p:embed/>
                </p:oleObj>
              </mc:Choice>
              <mc:Fallback>
                <p:oleObj name="Equation" r:id="rId5" imgW="22555200" imgH="54864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4886" y="4952579"/>
                        <a:ext cx="1802843" cy="426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2"/>
          <p:cNvSpPr>
            <a:spLocks noChangeArrowheads="1"/>
          </p:cNvSpPr>
          <p:nvPr/>
        </p:nvSpPr>
        <p:spPr bwMode="auto">
          <a:xfrm>
            <a:off x="1828725" y="4918285"/>
            <a:ext cx="31518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触发器，由于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5384820" y="4906638"/>
            <a:ext cx="292900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则其状态方程为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8677009" y="4108905"/>
            <a:ext cx="15239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二分频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095999" y="3142529"/>
            <a:ext cx="4563025" cy="14373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2133704" y="5426116"/>
            <a:ext cx="8762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400" b="1" dirty="0"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cs typeface="Times New Roman" panose="02020603050405020304" pitchFamily="18" charset="0"/>
              </a:rPr>
              <a:t>JK</a:t>
            </a:r>
            <a:r>
              <a:rPr lang="zh-CN" altLang="zh-CN" sz="2400" b="1" dirty="0">
                <a:cs typeface="Times New Roman" panose="02020603050405020304" pitchFamily="18" charset="0"/>
              </a:rPr>
              <a:t>触发器，由于</a:t>
            </a:r>
            <a:r>
              <a:rPr lang="en-US" altLang="zh-CN" sz="2400" i="1" dirty="0">
                <a:cs typeface="Times New Roman" panose="02020603050405020304" pitchFamily="18" charset="0"/>
              </a:rPr>
              <a:t>J </a:t>
            </a:r>
            <a:r>
              <a:rPr lang="en-US" altLang="zh-CN" sz="2400" b="1" dirty="0"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cs typeface="Times New Roman" panose="02020603050405020304" pitchFamily="18" charset="0"/>
              </a:rPr>
              <a:t>K </a:t>
            </a:r>
            <a:r>
              <a:rPr lang="en-US" altLang="zh-CN" sz="2400" b="1" dirty="0">
                <a:cs typeface="Times New Roman" panose="02020603050405020304" pitchFamily="18" charset="0"/>
              </a:rPr>
              <a:t>=1</a:t>
            </a:r>
            <a:r>
              <a:rPr lang="zh-CN" altLang="zh-CN" sz="2400" b="1" dirty="0">
                <a:cs typeface="Times New Roman" panose="02020603050405020304" pitchFamily="18" charset="0"/>
              </a:rPr>
              <a:t>，则其状态方程为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68" y="5949896"/>
            <a:ext cx="4834547" cy="432854"/>
          </a:xfrm>
          <a:prstGeom prst="rect">
            <a:avLst/>
          </a:prstGeom>
        </p:spPr>
      </p:pic>
      <p:sp>
        <p:nvSpPr>
          <p:cNvPr id="17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3665" y="609518"/>
            <a:ext cx="36842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2133704" y="4323700"/>
            <a:ext cx="21924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二分频电路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autoUpdateAnimBg="0"/>
      <p:bldP spid="8" grpId="0"/>
      <p:bldP spid="9" grpId="0"/>
      <p:bldP spid="31" grpId="0"/>
      <p:bldP spid="32" grpId="0" animBg="1"/>
      <p:bldP spid="33" grpId="0" autoUpdateAnimBg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6"/>
          <a:stretch>
            <a:fillRect/>
          </a:stretch>
        </p:blipFill>
        <p:spPr bwMode="auto">
          <a:xfrm>
            <a:off x="3467100" y="4783144"/>
            <a:ext cx="5143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1981200" y="3056277"/>
            <a:ext cx="4267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cs typeface="Times New Roman" panose="02020603050405020304" pitchFamily="18" charset="0"/>
              </a:rPr>
              <a:t>解：</a:t>
            </a:r>
            <a:r>
              <a:rPr lang="en-US" altLang="zh-CN" sz="2400" b="1" dirty="0"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cs typeface="Times New Roman" panose="02020603050405020304" pitchFamily="18" charset="0"/>
              </a:rPr>
              <a:t>=K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cs typeface="Times New Roman" panose="02020603050405020304" pitchFamily="18" charset="0"/>
              </a:rPr>
              <a:t>=J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cs typeface="Times New Roman" panose="02020603050405020304" pitchFamily="18" charset="0"/>
              </a:rPr>
              <a:t>=K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cs typeface="Times New Roman" panose="02020603050405020304" pitchFamily="18" charset="0"/>
              </a:rPr>
              <a:t>CLK1</a:t>
            </a:r>
            <a:r>
              <a:rPr lang="zh-CN" altLang="en-US" sz="2400" b="1" dirty="0"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cs typeface="Times New Roman" panose="02020603050405020304" pitchFamily="18" charset="0"/>
              </a:rPr>
              <a:t>CLK</a:t>
            </a:r>
            <a:r>
              <a:rPr lang="zh-CN" altLang="en-US" sz="2400" b="1" dirty="0">
                <a:cs typeface="Times New Roman" panose="02020603050405020304" pitchFamily="18" charset="0"/>
              </a:rPr>
              <a:t>下降沿有效，</a:t>
            </a:r>
            <a:r>
              <a:rPr lang="en-US" altLang="zh-CN" sz="2400" b="1" dirty="0">
                <a:cs typeface="Times New Roman" panose="02020603050405020304" pitchFamily="18" charset="0"/>
              </a:rPr>
              <a:t>CLK2</a:t>
            </a:r>
            <a:r>
              <a:rPr lang="zh-CN" altLang="en-US" sz="2400" b="1" dirty="0"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cs typeface="Times New Roman" panose="02020603050405020304" pitchFamily="18" charset="0"/>
              </a:rPr>
              <a:t>下降沿有效</a:t>
            </a:r>
            <a:r>
              <a:rPr lang="zh-CN" altLang="en-US" sz="2400" b="1" dirty="0">
                <a:solidFill>
                  <a:schemeClr val="bg2"/>
                </a:solidFill>
                <a:cs typeface="Times New Roman" panose="02020603050405020304" pitchFamily="18" charset="0"/>
              </a:rPr>
              <a:t>，</a:t>
            </a:r>
            <a:endParaRPr lang="zh-CN" altLang="en-US" sz="2400" b="1" dirty="0">
              <a:solidFill>
                <a:schemeClr val="bg2"/>
              </a:solidFill>
              <a:cs typeface="Times New Roman" panose="02020603050405020304" pitchFamily="18" charset="0"/>
            </a:endParaRPr>
          </a:p>
        </p:txBody>
      </p:sp>
      <p:sp>
        <p:nvSpPr>
          <p:cNvPr id="24583" name="Rectangle 1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>
            <a:off x="1017161" y="1382881"/>
            <a:ext cx="9981938" cy="130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【例】</a:t>
            </a:r>
            <a:r>
              <a:rPr lang="zh-CN" altLang="en-US" sz="2200" b="1" dirty="0">
                <a:cs typeface="Times New Roman" panose="02020603050405020304" pitchFamily="18" charset="0"/>
              </a:rPr>
              <a:t>下图给出了由两个边沿</a:t>
            </a:r>
            <a:r>
              <a:rPr lang="en-US" altLang="zh-CN" sz="2200" b="1" dirty="0">
                <a:cs typeface="Times New Roman" panose="02020603050405020304" pitchFamily="18" charset="0"/>
              </a:rPr>
              <a:t>JK</a:t>
            </a:r>
            <a:r>
              <a:rPr lang="zh-CN" altLang="en-US" sz="2200" b="1" dirty="0">
                <a:cs typeface="Times New Roman" panose="02020603050405020304" pitchFamily="18" charset="0"/>
              </a:rPr>
              <a:t>触发器连接而成的逻辑电路，设两个触发器的初始状态都是</a:t>
            </a:r>
            <a:r>
              <a:rPr lang="en-US" altLang="zh-CN" sz="2200" b="1" dirty="0">
                <a:cs typeface="Times New Roman" panose="02020603050405020304" pitchFamily="18" charset="0"/>
              </a:rPr>
              <a:t>0</a:t>
            </a:r>
            <a:r>
              <a:rPr lang="zh-CN" altLang="en-US" sz="2200" b="1" dirty="0">
                <a:cs typeface="Times New Roman" panose="02020603050405020304" pitchFamily="18" charset="0"/>
              </a:rPr>
              <a:t>状态，试确定输出端</a:t>
            </a:r>
            <a:r>
              <a:rPr lang="en-US" altLang="zh-CN" sz="2200" b="1" dirty="0">
                <a:cs typeface="Times New Roman" panose="02020603050405020304" pitchFamily="18" charset="0"/>
              </a:rPr>
              <a:t>Q</a:t>
            </a:r>
            <a:r>
              <a:rPr lang="en-US" altLang="zh-CN" sz="2200" b="1" baseline="-25000" dirty="0"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cs typeface="Times New Roman" panose="02020603050405020304" pitchFamily="18" charset="0"/>
              </a:rPr>
              <a:t>、</a:t>
            </a:r>
            <a:r>
              <a:rPr lang="en-US" altLang="zh-CN" sz="2200" b="1" dirty="0">
                <a:cs typeface="Times New Roman" panose="02020603050405020304" pitchFamily="18" charset="0"/>
              </a:rPr>
              <a:t>Q</a:t>
            </a:r>
            <a:r>
              <a:rPr lang="en-US" altLang="zh-CN" sz="2200" b="1" baseline="-25000" dirty="0">
                <a:cs typeface="Times New Roman" panose="02020603050405020304" pitchFamily="18" charset="0"/>
              </a:rPr>
              <a:t>0</a:t>
            </a:r>
            <a:r>
              <a:rPr lang="zh-CN" altLang="en-US" sz="2200" b="1" dirty="0">
                <a:cs typeface="Times New Roman" panose="02020603050405020304" pitchFamily="18" charset="0"/>
              </a:rPr>
              <a:t>的波形，并写出由这些波形所表示的二进制序列。</a:t>
            </a:r>
            <a:endParaRPr lang="zh-CN" altLang="en-US" sz="2200" b="1" dirty="0">
              <a:cs typeface="Times New Roman" panose="02020603050405020304" pitchFamily="18" charset="0"/>
            </a:endParaRPr>
          </a:p>
        </p:txBody>
      </p:sp>
      <p:sp>
        <p:nvSpPr>
          <p:cNvPr id="61449" name="TextBox 11"/>
          <p:cNvSpPr txBox="1">
            <a:spLocks noChangeArrowheads="1"/>
          </p:cNvSpPr>
          <p:nvPr/>
        </p:nvSpPr>
        <p:spPr bwMode="auto">
          <a:xfrm>
            <a:off x="2133600" y="5772151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cs typeface="Times New Roman" panose="02020603050405020304" pitchFamily="18" charset="0"/>
              </a:rPr>
              <a:t>的时序为</a:t>
            </a:r>
            <a:r>
              <a:rPr lang="en-US" altLang="zh-CN" sz="2400" b="1" dirty="0">
                <a:cs typeface="Times New Roman" panose="02020603050405020304" pitchFamily="18" charset="0"/>
              </a:rPr>
              <a:t>00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cs typeface="Times New Roman" panose="02020603050405020304" pitchFamily="18" charset="0"/>
              </a:rPr>
              <a:t>01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cs typeface="Times New Roman" panose="02020603050405020304" pitchFamily="18" charset="0"/>
              </a:rPr>
              <a:t>10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cs typeface="Times New Roman" panose="02020603050405020304" pitchFamily="18" charset="0"/>
              </a:rPr>
              <a:t>11</a:t>
            </a:r>
            <a:r>
              <a:rPr lang="zh-CN" altLang="en-US" sz="2400" b="1" dirty="0">
                <a:cs typeface="Times New Roman" panose="02020603050405020304" pitchFamily="18" charset="0"/>
              </a:rPr>
              <a:t>，分别对应于</a:t>
            </a:r>
            <a:r>
              <a:rPr lang="en-US" altLang="zh-CN" sz="2400" b="1" dirty="0"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962400" y="5079999"/>
            <a:ext cx="464820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11" y="2792393"/>
            <a:ext cx="3572566" cy="1755800"/>
          </a:xfrm>
          <a:prstGeom prst="rect">
            <a:avLst/>
          </a:prstGeom>
        </p:spPr>
      </p:pic>
      <p:sp>
        <p:nvSpPr>
          <p:cNvPr id="14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35906" y="3621335"/>
            <a:ext cx="7241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CLK1</a:t>
            </a:r>
            <a:endParaRPr lang="zh-CN" altLang="en-US" sz="2000" b="1" baseline="-25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901951" y="3603405"/>
            <a:ext cx="7241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CLK2</a:t>
            </a:r>
            <a:endParaRPr lang="zh-CN" altLang="en-US" sz="2000" b="1" baseline="-25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 autoUpdateAnimBg="0"/>
      <p:bldP spid="61449" grpId="0" autoUpdateAnimBg="0"/>
      <p:bldP spid="10" grpId="0" animBg="1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1" y="2643790"/>
            <a:ext cx="8876545" cy="1944793"/>
          </a:xfrm>
          <a:prstGeom prst="rect">
            <a:avLst/>
          </a:prstGeom>
        </p:spPr>
      </p:pic>
      <p:sp>
        <p:nvSpPr>
          <p:cNvPr id="24583" name="Rectangle 1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>
            <a:off x="1028832" y="1427130"/>
            <a:ext cx="10134334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cs typeface="Times New Roman" panose="02020603050405020304" pitchFamily="18" charset="0"/>
              </a:rPr>
              <a:t>【例】</a:t>
            </a:r>
            <a:r>
              <a:rPr lang="zh-CN" altLang="zh-CN" sz="2400" dirty="0">
                <a:cs typeface="Times New Roman" panose="02020603050405020304" pitchFamily="18" charset="0"/>
              </a:rPr>
              <a:t>边沿</a:t>
            </a:r>
            <a:r>
              <a:rPr lang="en-US" altLang="zh-CN" sz="2400" i="1" dirty="0">
                <a:cs typeface="Times New Roman" panose="02020603050405020304" pitchFamily="18" charset="0"/>
              </a:rPr>
              <a:t>JK</a:t>
            </a:r>
            <a:r>
              <a:rPr lang="zh-CN" altLang="zh-CN" sz="2400" dirty="0">
                <a:cs typeface="Times New Roman" panose="02020603050405020304" pitchFamily="18" charset="0"/>
              </a:rPr>
              <a:t>触发器组成的电路</a:t>
            </a:r>
            <a:r>
              <a:rPr lang="zh-CN" altLang="en-US" sz="2400" dirty="0">
                <a:cs typeface="Times New Roman" panose="02020603050405020304" pitchFamily="18" charset="0"/>
              </a:rPr>
              <a:t>及</a:t>
            </a:r>
            <a:r>
              <a:rPr lang="zh-CN" altLang="zh-CN" sz="2400" dirty="0">
                <a:cs typeface="Times New Roman" panose="02020603050405020304" pitchFamily="18" charset="0"/>
              </a:rPr>
              <a:t>时钟</a:t>
            </a:r>
            <a:r>
              <a:rPr lang="en-US" altLang="zh-CN" sz="2400" dirty="0">
                <a:cs typeface="Times New Roman" panose="02020603050405020304" pitchFamily="18" charset="0"/>
              </a:rPr>
              <a:t>CP</a:t>
            </a:r>
            <a:r>
              <a:rPr lang="zh-CN" altLang="zh-CN" sz="2400" dirty="0">
                <a:cs typeface="Times New Roman" panose="02020603050405020304" pitchFamily="18" charset="0"/>
              </a:rPr>
              <a:t>波形如图所示，设其初态都为</a:t>
            </a:r>
            <a:r>
              <a:rPr lang="en-US" altLang="zh-CN" sz="2400" dirty="0">
                <a:cs typeface="Times New Roman" panose="02020603050405020304" pitchFamily="18" charset="0"/>
              </a:rPr>
              <a:t>0</a:t>
            </a:r>
            <a:r>
              <a:rPr lang="zh-CN" altLang="zh-CN" sz="2400" dirty="0">
                <a:cs typeface="Times New Roman" panose="02020603050405020304" pitchFamily="18" charset="0"/>
              </a:rPr>
              <a:t>，试画出</a:t>
            </a: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zh-CN" altLang="zh-CN" sz="2400" dirty="0">
                <a:cs typeface="Times New Roman" panose="02020603050405020304" pitchFamily="18" charset="0"/>
              </a:rPr>
              <a:t>和</a:t>
            </a:r>
            <a:r>
              <a:rPr lang="en-US" altLang="zh-CN" sz="2400" i="1" dirty="0">
                <a:cs typeface="Times New Roman" panose="02020603050405020304" pitchFamily="18" charset="0"/>
              </a:rPr>
              <a:t>Z</a:t>
            </a:r>
            <a:r>
              <a:rPr lang="zh-CN" altLang="zh-CN" sz="2400" dirty="0">
                <a:cs typeface="Times New Roman" panose="02020603050405020304" pitchFamily="18" charset="0"/>
              </a:rPr>
              <a:t>的波形。</a:t>
            </a:r>
            <a:endParaRPr lang="zh-CN" altLang="en-US" sz="2200" b="1" dirty="0"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481054" y="3338831"/>
            <a:ext cx="3666942" cy="6388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481054" y="3935697"/>
            <a:ext cx="3666942" cy="6388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40" y="4734606"/>
            <a:ext cx="3499407" cy="646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48" y="5526861"/>
            <a:ext cx="3377477" cy="9266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7" y="4795368"/>
            <a:ext cx="5310076" cy="432854"/>
          </a:xfrm>
          <a:prstGeom prst="rect">
            <a:avLst/>
          </a:prstGeom>
        </p:spPr>
      </p:pic>
      <p:sp>
        <p:nvSpPr>
          <p:cNvPr id="14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46306" y="4047540"/>
            <a:ext cx="11720553" cy="518583"/>
          </a:xfrm>
        </p:spPr>
        <p:txBody>
          <a:bodyPr>
            <a:normAutofit/>
          </a:bodyPr>
          <a:lstStyle/>
          <a:p>
            <a:pPr lvl="0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327795" y="2540683"/>
            <a:ext cx="11720553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327795" y="2067748"/>
            <a:ext cx="11738012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RS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327795" y="1594813"/>
            <a:ext cx="11755471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3327797" y="4745199"/>
            <a:ext cx="11720551" cy="470429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5.7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3310863" y="5358783"/>
            <a:ext cx="11755467" cy="470429"/>
          </a:xfrm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293929" y="5972367"/>
            <a:ext cx="11790389" cy="470429"/>
          </a:xfrm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3276996" y="6585951"/>
            <a:ext cx="11807322" cy="470429"/>
          </a:xfrm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文本占位符 2"/>
          <p:cNvSpPr txBox="1"/>
          <p:nvPr/>
        </p:nvSpPr>
        <p:spPr>
          <a:xfrm>
            <a:off x="3327795" y="3013618"/>
            <a:ext cx="11720553" cy="47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3327795" y="3486553"/>
            <a:ext cx="11720553" cy="47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38" y="2404221"/>
            <a:ext cx="2560542" cy="1761897"/>
          </a:xfrm>
          <a:prstGeom prst="rect">
            <a:avLst/>
          </a:prstGeom>
        </p:spPr>
      </p:pic>
      <p:sp>
        <p:nvSpPr>
          <p:cNvPr id="26630" name="Rectangle 1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6631" name="Rectangle 1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6632" name="Rectangle 14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1189784" y="1651362"/>
            <a:ext cx="481267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defTabSz="484505">
              <a:defRPr/>
            </a:pP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	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	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6634" name="Rectangle 17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64524" name="AutoShape 12"/>
          <p:cNvSpPr>
            <a:spLocks noChangeArrowheads="1"/>
          </p:cNvSpPr>
          <p:nvPr/>
        </p:nvSpPr>
        <p:spPr bwMode="auto">
          <a:xfrm>
            <a:off x="2324365" y="3503279"/>
            <a:ext cx="2328314" cy="6858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11" y="4633549"/>
            <a:ext cx="6023370" cy="1365622"/>
          </a:xfrm>
          <a:prstGeom prst="rect">
            <a:avLst/>
          </a:prstGeom>
        </p:spPr>
      </p:pic>
      <p:sp>
        <p:nvSpPr>
          <p:cNvPr id="14" name="圆角矩形 1"/>
          <p:cNvSpPr/>
          <p:nvPr/>
        </p:nvSpPr>
        <p:spPr>
          <a:xfrm>
            <a:off x="-348343" y="516695"/>
            <a:ext cx="635079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触发器转换为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PA-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42042" y="2917813"/>
            <a:ext cx="3634360" cy="919401"/>
          </a:xfrm>
          <a:prstGeom prst="round2DiagRect">
            <a:avLst/>
          </a:prstGeom>
          <a:solidFill>
            <a:srgbClr val="CCFFFF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方法：将已知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和待求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特征方程联立求解。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 autoUpdateAnimBg="0"/>
      <p:bldP spid="64524" grpId="0" animBg="1" autoUpdateAnimBg="0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82" y="2349375"/>
            <a:ext cx="3584759" cy="1633870"/>
          </a:xfrm>
          <a:prstGeom prst="rect">
            <a:avLst/>
          </a:prstGeom>
        </p:spPr>
      </p:pic>
      <p:sp>
        <p:nvSpPr>
          <p:cNvPr id="66564" name="Text Box 30"/>
          <p:cNvSpPr txBox="1">
            <a:spLocks noChangeArrowheads="1"/>
          </p:cNvSpPr>
          <p:nvPr/>
        </p:nvSpPr>
        <p:spPr bwMode="auto">
          <a:xfrm>
            <a:off x="1218079" y="1542990"/>
            <a:ext cx="409892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marL="495300" indent="-495300" defTabSz="484505">
              <a:defRPr/>
            </a:pP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	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	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669" name="Rectangle 23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7670" name="Rectangle 25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66583" name="AutoShape 23"/>
          <p:cNvSpPr>
            <a:spLocks noChangeArrowheads="1"/>
          </p:cNvSpPr>
          <p:nvPr/>
        </p:nvSpPr>
        <p:spPr bwMode="auto">
          <a:xfrm>
            <a:off x="2119604" y="3497739"/>
            <a:ext cx="1600200" cy="5334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77" y="2349375"/>
            <a:ext cx="3615241" cy="1670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09" y="4421868"/>
            <a:ext cx="4499238" cy="1676545"/>
          </a:xfrm>
          <a:prstGeom prst="rect">
            <a:avLst/>
          </a:prstGeom>
        </p:spPr>
      </p:pic>
      <p:sp>
        <p:nvSpPr>
          <p:cNvPr id="12" name="圆角矩形 1"/>
          <p:cNvSpPr/>
          <p:nvPr/>
        </p:nvSpPr>
        <p:spPr>
          <a:xfrm>
            <a:off x="-348343" y="516695"/>
            <a:ext cx="635079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触发器转换为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6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utoUpdateAnimBg="0"/>
      <p:bldP spid="66583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25" y="2532045"/>
            <a:ext cx="3218967" cy="1201016"/>
          </a:xfrm>
          <a:prstGeom prst="rect">
            <a:avLst/>
          </a:prstGeom>
        </p:spPr>
      </p:pic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185112" y="1560903"/>
            <a:ext cx="3994853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689" name="Rectangle 5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67602" name="AutoShape 18"/>
          <p:cNvSpPr>
            <a:spLocks noChangeArrowheads="1"/>
          </p:cNvSpPr>
          <p:nvPr/>
        </p:nvSpPr>
        <p:spPr bwMode="auto">
          <a:xfrm>
            <a:off x="4580965" y="2760300"/>
            <a:ext cx="1219200" cy="6096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70" y="4520207"/>
            <a:ext cx="4194412" cy="1597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4" y="2190639"/>
            <a:ext cx="3682303" cy="1883827"/>
          </a:xfrm>
          <a:prstGeom prst="rect">
            <a:avLst/>
          </a:prstGeom>
        </p:spPr>
      </p:pic>
      <p:sp>
        <p:nvSpPr>
          <p:cNvPr id="12" name="圆角矩形 1"/>
          <p:cNvSpPr/>
          <p:nvPr/>
        </p:nvSpPr>
        <p:spPr>
          <a:xfrm>
            <a:off x="-348343" y="516695"/>
            <a:ext cx="635079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触发器转换为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602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23" y="3121802"/>
            <a:ext cx="3042168" cy="1633870"/>
          </a:xfrm>
          <a:prstGeom prst="rect">
            <a:avLst/>
          </a:prstGeom>
        </p:spPr>
      </p:pic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1170966" y="1988864"/>
            <a:ext cx="468317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defTabSz="484505">
              <a:defRPr/>
            </a:pP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	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	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9703" name="Rectangle 14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68616" name="AutoShape 8"/>
          <p:cNvSpPr>
            <a:spLocks noChangeArrowheads="1"/>
          </p:cNvSpPr>
          <p:nvPr/>
        </p:nvSpPr>
        <p:spPr bwMode="auto">
          <a:xfrm>
            <a:off x="2463680" y="4298472"/>
            <a:ext cx="1828800" cy="4572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36" y="3231540"/>
            <a:ext cx="4090771" cy="1524132"/>
          </a:xfrm>
          <a:prstGeom prst="rect">
            <a:avLst/>
          </a:prstGeom>
        </p:spPr>
      </p:pic>
      <p:sp>
        <p:nvSpPr>
          <p:cNvPr id="10" name="圆角矩形 1"/>
          <p:cNvSpPr/>
          <p:nvPr/>
        </p:nvSpPr>
        <p:spPr>
          <a:xfrm>
            <a:off x="-348343" y="516695"/>
            <a:ext cx="635079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触发器转换为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autoUpdateAnimBg="0"/>
      <p:bldP spid="6861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PA-文本框 3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05221" y="2602240"/>
            <a:ext cx="615553" cy="1828800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触发器</a:t>
            </a:r>
            <a:endParaRPr lang="zh-CN" altLang="en-US" sz="2800" b="1" dirty="0">
              <a:solidFill>
                <a:srgbClr val="005286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7" name="PA-AutoShape 32"/>
          <p:cNvSpPr/>
          <p:nvPr>
            <p:custDataLst>
              <p:tags r:id="rId2"/>
            </p:custDataLst>
          </p:nvPr>
        </p:nvSpPr>
        <p:spPr bwMode="auto">
          <a:xfrm>
            <a:off x="1742440" y="1800686"/>
            <a:ext cx="647700" cy="3560629"/>
          </a:xfrm>
          <a:prstGeom prst="leftBrace">
            <a:avLst>
              <a:gd name="adj1" fmla="val 29412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8" name="PA-文本框 3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44859" y="1386785"/>
            <a:ext cx="1768475" cy="954107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按逻辑功能不同分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9" name="PA-文本框 3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36674" y="4831521"/>
            <a:ext cx="2076513" cy="954107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根据触发方式不同分为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51" name="PA-AutoShape 36"/>
          <p:cNvSpPr/>
          <p:nvPr>
            <p:custDataLst>
              <p:tags r:id="rId5"/>
            </p:custDataLst>
          </p:nvPr>
        </p:nvSpPr>
        <p:spPr bwMode="auto">
          <a:xfrm>
            <a:off x="4416446" y="1035698"/>
            <a:ext cx="406400" cy="1314901"/>
          </a:xfrm>
          <a:prstGeom prst="leftBrace">
            <a:avLst>
              <a:gd name="adj1" fmla="val 21029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3" name="PA-AutoShape 38"/>
          <p:cNvSpPr/>
          <p:nvPr>
            <p:custDataLst>
              <p:tags r:id="rId6"/>
            </p:custDataLst>
          </p:nvPr>
        </p:nvSpPr>
        <p:spPr bwMode="auto">
          <a:xfrm>
            <a:off x="4452959" y="4743777"/>
            <a:ext cx="369887" cy="1235075"/>
          </a:xfrm>
          <a:prstGeom prst="leftBrace">
            <a:avLst>
              <a:gd name="adj1" fmla="val 27826"/>
              <a:gd name="adj2" fmla="val 50042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PA-圆角矩形 1"/>
          <p:cNvSpPr/>
          <p:nvPr>
            <p:custDataLst>
              <p:tags r:id="rId7"/>
            </p:custDataLst>
          </p:nvPr>
        </p:nvSpPr>
        <p:spPr>
          <a:xfrm>
            <a:off x="-348343" y="516695"/>
            <a:ext cx="179713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kumimoji="1" lang="zh-CN" altLang="en-US" sz="2800" b="1" dirty="0">
              <a:solidFill>
                <a:srgbClr val="005286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2358322" y="3286660"/>
            <a:ext cx="221367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根据电路结构不同分为 </a:t>
            </a:r>
            <a:endParaRPr lang="zh-CN" altLang="en-US" sz="2800" b="1" dirty="0">
              <a:solidFill>
                <a:srgbClr val="0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4636" y="835934"/>
            <a:ext cx="1683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08110" y="835498"/>
            <a:ext cx="148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 </a:t>
            </a:r>
            <a:r>
              <a:rPr lang="zh-CN" alt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 </a:t>
            </a:r>
            <a:endParaRPr lang="zh-CN" altLang="en-US" sz="2400" b="1" dirty="0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8964" y="1428483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JK </a:t>
            </a:r>
            <a:r>
              <a:rPr lang="zh-CN" alt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 </a:t>
            </a:r>
            <a:endParaRPr lang="zh-CN" altLang="en-US" sz="2400" b="1" dirty="0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23734" y="1374108"/>
            <a:ext cx="1466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27271" y="2021032"/>
            <a:ext cx="1620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98610" y="4512944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电平触发器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7421" y="5094753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边沿触发器 </a:t>
            </a:r>
            <a:endParaRPr lang="zh-CN" altLang="en-US" sz="2400" b="1" dirty="0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07421" y="56429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主从触发器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PA-AutoShape 38"/>
          <p:cNvSpPr/>
          <p:nvPr>
            <p:custDataLst>
              <p:tags r:id="rId9"/>
            </p:custDataLst>
          </p:nvPr>
        </p:nvSpPr>
        <p:spPr bwMode="auto">
          <a:xfrm>
            <a:off x="4439124" y="3019016"/>
            <a:ext cx="369887" cy="1025526"/>
          </a:xfrm>
          <a:prstGeom prst="leftBrace">
            <a:avLst>
              <a:gd name="adj1" fmla="val 27826"/>
              <a:gd name="adj2" fmla="val 50042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2846" y="2883641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主从触发器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22846" y="3655181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边沿触发器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8546" y="2886418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68777" y="3644482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同步触发器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7" grpId="0" animBg="1" autoUpdateAnimBg="0"/>
      <p:bldP spid="6148" grpId="0"/>
      <p:bldP spid="6149" grpId="0"/>
      <p:bldP spid="6151" grpId="0" animBg="1" autoUpdateAnimBg="0"/>
      <p:bldP spid="6153" grpId="0" animBg="1" autoUpdateAnimBg="0"/>
      <p:bldP spid="14" grpId="0" autoUpdateAnimBg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23" grpId="0" animBg="1" autoUpdateAnimBg="0"/>
      <p:bldP spid="10" grpId="0"/>
      <p:bldP spid="11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32" y="2154805"/>
            <a:ext cx="2847079" cy="18838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18" y="2368301"/>
            <a:ext cx="2847079" cy="1889924"/>
          </a:xfrm>
          <a:prstGeom prst="rect">
            <a:avLst/>
          </a:prstGeom>
        </p:spPr>
      </p:pic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1042861" y="1583586"/>
            <a:ext cx="446220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defTabSz="484505" eaLnBrk="1" hangingPunct="1">
              <a:defRPr/>
            </a:pP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	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	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6896802" y="1583586"/>
            <a:ext cx="4127903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1" name="AutoShape 55"/>
          <p:cNvSpPr>
            <a:spLocks noChangeArrowheads="1"/>
          </p:cNvSpPr>
          <p:nvPr/>
        </p:nvSpPr>
        <p:spPr bwMode="auto">
          <a:xfrm>
            <a:off x="1752508" y="3786214"/>
            <a:ext cx="1905000" cy="4572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12" name="AutoShape 56"/>
          <p:cNvSpPr>
            <a:spLocks noChangeArrowheads="1"/>
          </p:cNvSpPr>
          <p:nvPr/>
        </p:nvSpPr>
        <p:spPr bwMode="auto">
          <a:xfrm>
            <a:off x="7659821" y="3581432"/>
            <a:ext cx="1905000" cy="4572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61" y="4258225"/>
            <a:ext cx="4249280" cy="2133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2" y="3970395"/>
            <a:ext cx="3865199" cy="2633700"/>
          </a:xfrm>
          <a:prstGeom prst="rect">
            <a:avLst/>
          </a:prstGeom>
        </p:spPr>
      </p:pic>
      <p:sp>
        <p:nvSpPr>
          <p:cNvPr id="13" name="圆角矩形 1"/>
          <p:cNvSpPr/>
          <p:nvPr/>
        </p:nvSpPr>
        <p:spPr>
          <a:xfrm>
            <a:off x="-348343" y="516695"/>
            <a:ext cx="635079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触发器转换为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T’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utoUpdateAnimBg="0"/>
      <p:bldP spid="62" grpId="0" autoUpdateAnimBg="0"/>
      <p:bldP spid="111" grpId="0" animBg="1" autoUpdateAnimBg="0"/>
      <p:bldP spid="112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46306" y="4380915"/>
            <a:ext cx="11720553" cy="518583"/>
          </a:xfrm>
        </p:spPr>
        <p:txBody>
          <a:bodyPr>
            <a:normAutofit fontScale="90000"/>
          </a:bodyPr>
          <a:lstStyle/>
          <a:p>
            <a:pPr lvl="0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5.7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结构与原理（自学）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327795" y="2325805"/>
            <a:ext cx="11720553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327795" y="1861197"/>
            <a:ext cx="11738012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RS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327795" y="1396589"/>
            <a:ext cx="11755471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3327795" y="2790413"/>
            <a:ext cx="11720553" cy="47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占位符 2"/>
          <p:cNvSpPr txBox="1"/>
          <p:nvPr/>
        </p:nvSpPr>
        <p:spPr>
          <a:xfrm>
            <a:off x="3327795" y="3255021"/>
            <a:ext cx="11720553" cy="47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占位符 2"/>
          <p:cNvSpPr txBox="1"/>
          <p:nvPr/>
        </p:nvSpPr>
        <p:spPr>
          <a:xfrm>
            <a:off x="3327795" y="3719628"/>
            <a:ext cx="11720553" cy="47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1"/>
          <p:cNvSpPr/>
          <p:nvPr/>
        </p:nvSpPr>
        <p:spPr>
          <a:xfrm>
            <a:off x="-348342" y="516695"/>
            <a:ext cx="475239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通用可编程逻辑器件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7"/>
          <a:stretch>
            <a:fillRect/>
          </a:stretch>
        </p:blipFill>
        <p:spPr bwMode="auto">
          <a:xfrm>
            <a:off x="106313" y="1516728"/>
            <a:ext cx="3989388" cy="331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7"/>
          <a:stretch>
            <a:fillRect/>
          </a:stretch>
        </p:blipFill>
        <p:spPr bwMode="auto">
          <a:xfrm>
            <a:off x="4368794" y="1516728"/>
            <a:ext cx="3769142" cy="331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8411029" y="1516729"/>
            <a:ext cx="2894120" cy="3310454"/>
            <a:chOff x="9084672" y="1516728"/>
            <a:chExt cx="2376487" cy="2913826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62"/>
            <a:stretch>
              <a:fillRect/>
            </a:stretch>
          </p:blipFill>
          <p:spPr bwMode="auto">
            <a:xfrm>
              <a:off x="9084672" y="1516728"/>
              <a:ext cx="2376487" cy="2913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流程图: 联系 1"/>
            <p:cNvSpPr>
              <a:spLocks noChangeAspect="1"/>
            </p:cNvSpPr>
            <p:nvPr/>
          </p:nvSpPr>
          <p:spPr>
            <a:xfrm>
              <a:off x="10712009" y="2406249"/>
              <a:ext cx="65549" cy="6554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联系 6"/>
            <p:cNvSpPr>
              <a:spLocks noChangeAspect="1"/>
            </p:cNvSpPr>
            <p:nvPr/>
          </p:nvSpPr>
          <p:spPr>
            <a:xfrm>
              <a:off x="10712009" y="2782553"/>
              <a:ext cx="65549" cy="6554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联系 7"/>
            <p:cNvSpPr>
              <a:spLocks noChangeAspect="1"/>
            </p:cNvSpPr>
            <p:nvPr/>
          </p:nvSpPr>
          <p:spPr>
            <a:xfrm>
              <a:off x="11126009" y="3153353"/>
              <a:ext cx="65549" cy="6554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联系 8"/>
            <p:cNvSpPr>
              <a:spLocks noChangeAspect="1"/>
            </p:cNvSpPr>
            <p:nvPr/>
          </p:nvSpPr>
          <p:spPr>
            <a:xfrm>
              <a:off x="11126009" y="3520553"/>
              <a:ext cx="65549" cy="6554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69844" y="5018106"/>
            <a:ext cx="343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与阵列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固定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，或阵列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可编程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20072" y="5018105"/>
            <a:ext cx="351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与阵列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可编程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，或阵列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可编程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48272" y="5018104"/>
            <a:ext cx="351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PAL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与阵列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可编程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，或阵列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固定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4" y="1597386"/>
            <a:ext cx="6529382" cy="4230991"/>
          </a:xfrm>
          <a:prstGeom prst="rect">
            <a:avLst/>
          </a:prstGeom>
        </p:spPr>
      </p:pic>
      <p:sp>
        <p:nvSpPr>
          <p:cNvPr id="7" name="圆角矩形 1"/>
          <p:cNvSpPr/>
          <p:nvPr/>
        </p:nvSpPr>
        <p:spPr>
          <a:xfrm>
            <a:off x="-348342" y="516695"/>
            <a:ext cx="475239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通用可编程逻辑器件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027" y="0"/>
            <a:ext cx="4401832" cy="6648001"/>
          </a:xfrm>
          <a:prstGeom prst="rect">
            <a:avLst/>
          </a:prstGeom>
        </p:spPr>
      </p:pic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679946" y="2934587"/>
            <a:ext cx="2169041" cy="0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24245" y="1546231"/>
            <a:ext cx="5303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GAL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的输出逻辑宏单元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OLMC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三种输出模式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8264" y="2115618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）寄存器模式。</a:t>
            </a:r>
            <a:endParaRPr lang="zh-CN" altLang="en-US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28264" y="2497433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）复合模式。</a:t>
            </a:r>
            <a:endParaRPr lang="zh-CN" altLang="en-US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28264" y="2866765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）简单模式。</a:t>
            </a:r>
            <a:endParaRPr lang="zh-CN" altLang="en-US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67118" y="49816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寄存器输出结构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2" y="3467601"/>
            <a:ext cx="4657748" cy="1365622"/>
          </a:xfrm>
          <a:prstGeom prst="rect">
            <a:avLst/>
          </a:prstGeom>
        </p:spPr>
      </p:pic>
      <p:sp>
        <p:nvSpPr>
          <p:cNvPr id="12" name="圆角矩形 1"/>
          <p:cNvSpPr/>
          <p:nvPr/>
        </p:nvSpPr>
        <p:spPr>
          <a:xfrm>
            <a:off x="-348342" y="516695"/>
            <a:ext cx="475239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通用可编程逻辑器件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GAL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02" y="1969487"/>
            <a:ext cx="6235801" cy="3487320"/>
          </a:xfrm>
          <a:prstGeom prst="rect">
            <a:avLst/>
          </a:prstGeom>
        </p:spPr>
      </p:pic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1"/>
          <p:cNvSpPr/>
          <p:nvPr/>
        </p:nvSpPr>
        <p:spPr>
          <a:xfrm>
            <a:off x="-348342" y="516695"/>
            <a:ext cx="501364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复杂可编程逻辑器件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CPLD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2996519" y="6105443"/>
            <a:ext cx="4267241" cy="412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MAX3000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系列的单个宏单元结构</a:t>
            </a:r>
            <a:endParaRPr lang="zh-CN" altLang="en-US" sz="20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692134" y="1462401"/>
            <a:ext cx="7056438" cy="4595152"/>
            <a:chOff x="1692134" y="1462401"/>
            <a:chExt cx="7056438" cy="4595152"/>
          </a:xfrm>
        </p:grpSpPr>
        <p:grpSp>
          <p:nvGrpSpPr>
            <p:cNvPr id="4" name="组合 3"/>
            <p:cNvGrpSpPr/>
            <p:nvPr/>
          </p:nvGrpSpPr>
          <p:grpSpPr>
            <a:xfrm>
              <a:off x="1692134" y="1462401"/>
              <a:ext cx="7056438" cy="4595152"/>
              <a:chOff x="1403994" y="2196000"/>
              <a:chExt cx="7056438" cy="459515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403994" y="2196000"/>
                <a:ext cx="7056438" cy="4595152"/>
                <a:chOff x="1403994" y="2196000"/>
                <a:chExt cx="7056438" cy="4595152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1403994" y="2196000"/>
                  <a:ext cx="7056438" cy="4595152"/>
                  <a:chOff x="1403994" y="2196000"/>
                  <a:chExt cx="7056438" cy="4595152"/>
                </a:xfrm>
              </p:grpSpPr>
              <p:pic>
                <p:nvPicPr>
                  <p:cNvPr id="1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03994" y="2204864"/>
                    <a:ext cx="7056438" cy="4586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1475656" y="6128510"/>
                    <a:ext cx="680517" cy="4063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endParaRPr lang="zh-CN" altLang="en-US" sz="20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1435173" y="6019032"/>
                    <a:ext cx="863750" cy="7694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r>
                      <a:rPr lang="zh-CN" altLang="en-US" sz="20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逻辑阵列</a:t>
                    </a:r>
                    <a:endPara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3888000" y="3180309"/>
                    <a:ext cx="680517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endParaRPr lang="zh-CN" altLang="en-US" sz="20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3963491" y="5827675"/>
                    <a:ext cx="576000" cy="75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endParaRPr lang="zh-CN" altLang="en-US" sz="20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3402000" y="4005064"/>
                    <a:ext cx="471933" cy="1815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  <a:spcAft>
                        <a:spcPts val="600"/>
                      </a:spcAft>
                    </a:pPr>
                    <a:r>
                      <a:rPr lang="zh-CN" altLang="en-US" sz="20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乘积选择项矩阵</a:t>
                    </a:r>
                    <a:endPara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6876256" y="4941168"/>
                    <a:ext cx="1008112" cy="7694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r>
                      <a:rPr lang="zh-CN" altLang="en-US" sz="20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可编程寄存器</a:t>
                    </a:r>
                    <a:endPara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5958000" y="3356992"/>
                    <a:ext cx="1116000" cy="31220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endParaRPr lang="zh-CN" altLang="en-US" sz="14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5958000" y="3284984"/>
                    <a:ext cx="1295798" cy="31002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r>
                      <a:rPr lang="zh-CN" altLang="en-US" sz="1400" b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快速输入选择</a:t>
                    </a:r>
                    <a:endPara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1979712" y="2204864"/>
                    <a:ext cx="1835523" cy="3293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r>
                      <a:rPr lang="zh-CN" altLang="en-US" sz="1400" b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来自</a:t>
                    </a:r>
                    <a:r>
                      <a:rPr lang="en-US" altLang="zh-CN" sz="1400" b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PIA</a:t>
                    </a:r>
                    <a:r>
                      <a:rPr lang="zh-CN" altLang="en-US" sz="1400" b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的</a:t>
                    </a:r>
                    <a:r>
                      <a:rPr lang="en-US" altLang="zh-CN" sz="1400" b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36</a:t>
                    </a:r>
                    <a:r>
                      <a:rPr lang="zh-CN" altLang="en-US" sz="1400" b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个信号</a:t>
                    </a:r>
                    <a:endPara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Rectangle 3"/>
                  <p:cNvSpPr>
                    <a:spLocks noChangeArrowheads="1"/>
                  </p:cNvSpPr>
                  <p:nvPr/>
                </p:nvSpPr>
                <p:spPr bwMode="auto">
                  <a:xfrm>
                    <a:off x="1584000" y="2196000"/>
                    <a:ext cx="396000" cy="52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  <a:spcAft>
                        <a:spcPts val="600"/>
                      </a:spcAft>
                    </a:pPr>
                    <a:endPara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下箭头 2"/>
                  <p:cNvSpPr/>
                  <p:nvPr/>
                </p:nvSpPr>
                <p:spPr>
                  <a:xfrm>
                    <a:off x="1619672" y="2219848"/>
                    <a:ext cx="360040" cy="489072"/>
                  </a:xfrm>
                  <a:prstGeom prst="downArrow">
                    <a:avLst>
                      <a:gd name="adj1" fmla="val 50000"/>
                      <a:gd name="adj2" fmla="val 77851"/>
                    </a:avLst>
                  </a:prstGeom>
                  <a:solidFill>
                    <a:srgbClr val="008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" name="Rectangle 3"/>
                <p:cNvSpPr>
                  <a:spLocks noChangeArrowheads="1"/>
                </p:cNvSpPr>
                <p:nvPr/>
              </p:nvSpPr>
              <p:spPr bwMode="auto">
                <a:xfrm>
                  <a:off x="6919714" y="2955663"/>
                  <a:ext cx="1295798" cy="3293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r>
                    <a: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来自</a:t>
                  </a:r>
                  <a:r>
                    <a:rPr lang="en-US" altLang="zh-CN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I/O</a:t>
                  </a:r>
                  <a:r>
                    <a: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引脚</a:t>
                  </a:r>
                  <a:endParaRPr lang="zh-CN" altLang="en-US" sz="1400" b="1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ectangle 3"/>
                <p:cNvSpPr>
                  <a:spLocks noChangeArrowheads="1"/>
                </p:cNvSpPr>
                <p:nvPr/>
              </p:nvSpPr>
              <p:spPr bwMode="auto">
                <a:xfrm>
                  <a:off x="4572000" y="2528944"/>
                  <a:ext cx="540000" cy="39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r>
                    <a: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全局清零</a:t>
                  </a:r>
                  <a:endParaRPr lang="zh-CN" altLang="en-US" sz="1400" b="1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Rectangle 3"/>
                <p:cNvSpPr>
                  <a:spLocks noChangeArrowheads="1"/>
                </p:cNvSpPr>
                <p:nvPr/>
              </p:nvSpPr>
              <p:spPr bwMode="auto">
                <a:xfrm>
                  <a:off x="5040112" y="2528944"/>
                  <a:ext cx="540000" cy="39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r>
                    <a:rPr lang="zh-CN" altLang="en-US" sz="1400" b="1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全局时钟</a:t>
                  </a:r>
                  <a:endParaRPr lang="zh-CN" altLang="en-US" sz="1400" b="1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" name="Rectangle 3"/>
              <p:cNvSpPr>
                <a:spLocks noChangeArrowheads="1"/>
              </p:cNvSpPr>
              <p:nvPr/>
            </p:nvSpPr>
            <p:spPr bwMode="auto">
              <a:xfrm>
                <a:off x="5220353" y="4986000"/>
                <a:ext cx="431485" cy="2700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altLang="zh-CN" sz="105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Vcc</a:t>
                </a:r>
                <a:endParaRPr lang="zh-CN" alt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4152038" y="2180557"/>
              <a:ext cx="1029097" cy="7694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</a:pPr>
              <a:r>
                <a:rPr lang="zh-CN" altLang="en-US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并     行扩展项</a:t>
              </a:r>
              <a:endPara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190918" y="2146413"/>
              <a:ext cx="954000" cy="82800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3"/>
            <p:cNvSpPr>
              <a:spLocks noChangeArrowheads="1"/>
            </p:cNvSpPr>
            <p:nvPr/>
          </p:nvSpPr>
          <p:spPr bwMode="auto">
            <a:xfrm>
              <a:off x="3961017" y="5173771"/>
              <a:ext cx="1271141" cy="7694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</a:pPr>
              <a:r>
                <a:rPr lang="zh-CN" altLang="en-US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共享逻辑扩展项</a:t>
              </a:r>
              <a:endPara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2519666" y="4673613"/>
              <a:ext cx="1476000" cy="95400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1066127" y="1924796"/>
            <a:ext cx="441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逻辑阵列块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30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91" y="1914261"/>
            <a:ext cx="3200315" cy="378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1"/>
          <p:cNvSpPr/>
          <p:nvPr/>
        </p:nvSpPr>
        <p:spPr>
          <a:xfrm>
            <a:off x="-348342" y="516695"/>
            <a:ext cx="501364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复杂可编程逻辑器件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CPLD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46580" y="2642689"/>
            <a:ext cx="28187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个宏单元组成一个逻辑阵列块</a:t>
            </a:r>
            <a:endParaRPr lang="en-US" altLang="zh-CN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组成阵列</a:t>
            </a:r>
            <a:endParaRPr lang="en-US" altLang="zh-CN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通过可编程连线阵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PIA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和全局总线连接在一起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771617" y="1816008"/>
            <a:ext cx="441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查找表逻辑结构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1"/>
          <p:cNvSpPr/>
          <p:nvPr/>
        </p:nvSpPr>
        <p:spPr>
          <a:xfrm>
            <a:off x="-348342" y="516695"/>
            <a:ext cx="474306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67" y="2675056"/>
            <a:ext cx="4212120" cy="28292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27" y="1578616"/>
            <a:ext cx="5318808" cy="4632039"/>
          </a:xfrm>
          <a:prstGeom prst="rect">
            <a:avLst/>
          </a:prstGeom>
        </p:spPr>
      </p:pic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/>
          <p:cNvSpPr/>
          <p:nvPr/>
        </p:nvSpPr>
        <p:spPr>
          <a:xfrm>
            <a:off x="-348342" y="516695"/>
            <a:ext cx="474306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265180" y="2002448"/>
            <a:ext cx="375729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08050" indent="-43688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304925" indent="-39560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94180" indent="-3873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94230" indent="-39878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51430" indent="-39878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008630" indent="-39878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65830" indent="-39878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923030" indent="-39878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265238" y="2778760"/>
          <a:ext cx="40671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40843200" imgH="4876800" progId="Equation.DSMT4">
                  <p:embed/>
                </p:oleObj>
              </mc:Choice>
              <mc:Fallback>
                <p:oleObj name="Equation" r:id="rId2" imgW="40843200" imgH="48768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65238" y="2778760"/>
                        <a:ext cx="40671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741016" y="328376"/>
          <a:ext cx="442800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"/>
                <a:gridCol w="792000"/>
                <a:gridCol w="792000"/>
                <a:gridCol w="792000"/>
                <a:gridCol w="126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9891746" y="328376"/>
            <a:ext cx="1277270" cy="630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"/>
          <p:cNvSpPr/>
          <p:nvPr/>
        </p:nvSpPr>
        <p:spPr>
          <a:xfrm>
            <a:off x="-348342" y="516695"/>
            <a:ext cx="474306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081101" y="197461"/>
            <a:ext cx="4113699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输入查找表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SRAM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存储真值表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Picture 3" descr="未标题-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/>
          <a:stretch>
            <a:fillRect/>
          </a:stretch>
        </p:blipFill>
        <p:spPr bwMode="auto">
          <a:xfrm>
            <a:off x="2056392" y="1460194"/>
            <a:ext cx="5311306" cy="523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99722" y="5447161"/>
            <a:ext cx="1224757" cy="864000"/>
          </a:xfrm>
          <a:prstGeom prst="wedgeRoundRectCallout">
            <a:avLst>
              <a:gd name="adj1" fmla="val 93512"/>
              <a:gd name="adj2" fmla="val -158469"/>
              <a:gd name="adj3" fmla="val 1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事先写入结果</a:t>
            </a:r>
            <a:endParaRPr kumimoji="1"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123011" y="1888589"/>
            <a:ext cx="1456350" cy="576000"/>
          </a:xfrm>
          <a:prstGeom prst="wedgeRoundRectCallout">
            <a:avLst>
              <a:gd name="adj1" fmla="val -43381"/>
              <a:gd name="adj2" fmla="val -88268"/>
              <a:gd name="adj3" fmla="val 1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查表地址</a:t>
            </a:r>
            <a:endParaRPr kumimoji="1"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367697" y="3332458"/>
            <a:ext cx="881517" cy="576000"/>
          </a:xfrm>
          <a:prstGeom prst="wedgeRoundRectCallout">
            <a:avLst>
              <a:gd name="adj1" fmla="val -95161"/>
              <a:gd name="adj2" fmla="val 75102"/>
              <a:gd name="adj3" fmla="val 1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algn="ctr">
              <a:spcBef>
                <a:spcPts val="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</a:t>
            </a:r>
            <a:endParaRPr kumimoji="1"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776607" y="1219231"/>
            <a:ext cx="3528392" cy="60100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944959" y="5419136"/>
            <a:ext cx="1366665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查找表单元内部结构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356393" y="1335066"/>
            <a:ext cx="142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b="1" dirty="0">
                <a:latin typeface="Times New Roman" panose="02020603050405020304"/>
                <a:cs typeface="Times New Roman" panose="02020603050405020304"/>
              </a:rPr>
              <a:t>×1 RAM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1418428" y="1715796"/>
            <a:ext cx="710107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2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8548872" y="356259"/>
          <a:ext cx="309600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200"/>
                <a:gridCol w="619200"/>
                <a:gridCol w="619200"/>
                <a:gridCol w="619200"/>
                <a:gridCol w="6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55735" y="1794711"/>
            <a:ext cx="8972767" cy="518583"/>
          </a:xfrm>
        </p:spPr>
        <p:txBody>
          <a:bodyPr>
            <a:normAutofit/>
          </a:bodyPr>
          <a:lstStyle/>
          <a:p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kumimoji="1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46404" y="1060454"/>
            <a:ext cx="9002039" cy="477728"/>
          </a:xfrm>
        </p:spPr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061044" y="5519724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5.7 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含触发器的</a:t>
            </a:r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PLD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结构与原理</a:t>
            </a:r>
            <a:endParaRPr kumimoji="1" lang="zh-CN" altLang="en-US" dirty="0">
              <a:solidFill>
                <a:srgbClr val="00528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061042" y="5017849"/>
            <a:ext cx="9002041" cy="47042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5.6 </a:t>
            </a:r>
            <a:r>
              <a:rPr kumimoji="1" lang="zh-CN" altLang="en-US" dirty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触发器间的转换</a:t>
            </a:r>
            <a:endParaRPr kumimoji="1" lang="zh-CN" altLang="en-US" dirty="0">
              <a:solidFill>
                <a:srgbClr val="00528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046403" y="2593707"/>
            <a:ext cx="9002039" cy="470429"/>
          </a:xfrm>
        </p:spPr>
        <p:txBody>
          <a:bodyPr>
            <a:noAutofit/>
          </a:bodyPr>
          <a:lstStyle/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触发器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4061042" y="3291223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钟控触发器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61042" y="3860369"/>
            <a:ext cx="5408925" cy="51858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主从触发器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061042" y="4477669"/>
            <a:ext cx="9002039" cy="470429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边沿触发器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846080" y="850231"/>
            <a:ext cx="8064500" cy="5736825"/>
            <a:chOff x="4127500" y="567571"/>
            <a:chExt cx="8064500" cy="5736825"/>
          </a:xfrm>
        </p:grpSpPr>
        <p:grpSp>
          <p:nvGrpSpPr>
            <p:cNvPr id="4" name="组合 3"/>
            <p:cNvGrpSpPr/>
            <p:nvPr/>
          </p:nvGrpSpPr>
          <p:grpSpPr>
            <a:xfrm>
              <a:off x="4127500" y="689528"/>
              <a:ext cx="8064500" cy="5614868"/>
              <a:chOff x="827088" y="940713"/>
              <a:chExt cx="8064500" cy="5614868"/>
            </a:xfrm>
          </p:grpSpPr>
          <p:pic>
            <p:nvPicPr>
              <p:cNvPr id="5" name="Picture 6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16"/>
              <a:stretch>
                <a:fillRect/>
              </a:stretch>
            </p:blipFill>
            <p:spPr bwMode="auto">
              <a:xfrm>
                <a:off x="827088" y="940713"/>
                <a:ext cx="8064500" cy="56148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6" name="对象 5"/>
              <p:cNvGraphicFramePr>
                <a:graphicFrameLocks noChangeAspect="1"/>
              </p:cNvGraphicFramePr>
              <p:nvPr/>
            </p:nvGraphicFramePr>
            <p:xfrm>
              <a:off x="968721" y="4221089"/>
              <a:ext cx="2447579" cy="1800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" name="Equation" r:id="rId3" imgW="31089600" imgH="22860000" progId="Equation.DSMT4">
                      <p:embed/>
                    </p:oleObj>
                  </mc:Choice>
                  <mc:Fallback>
                    <p:oleObj name="Equation" r:id="rId3" imgW="31089600" imgH="22860000" progId="Equation.DSMT4">
                      <p:embed/>
                      <p:pic>
                        <p:nvPicPr>
                          <p:cNvPr id="0" name="对象 5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68721" y="4221089"/>
                            <a:ext cx="2447579" cy="1800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0032653" y="4732666"/>
              <a:ext cx="1512167" cy="1428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Cyclone 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系列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LE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单元内部结构图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856188" y="1800815"/>
              <a:ext cx="972000" cy="95400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600604" y="1765105"/>
              <a:ext cx="972000" cy="134070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832213" y="1797636"/>
              <a:ext cx="486000" cy="957180"/>
            </a:xfrm>
            <a:prstGeom prst="rect">
              <a:avLst/>
            </a:prstGeom>
            <a:noFill/>
            <a:ln w="38100"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136108" y="1017575"/>
              <a:ext cx="1206080" cy="504056"/>
            </a:xfrm>
            <a:prstGeom prst="ellipse">
              <a:avLst/>
            </a:prstGeom>
            <a:noFill/>
            <a:ln w="38100"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520137" y="4906742"/>
              <a:ext cx="1206080" cy="504056"/>
            </a:xfrm>
            <a:prstGeom prst="ellipse">
              <a:avLst/>
            </a:prstGeom>
            <a:noFill/>
            <a:ln w="38100"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715173" y="567571"/>
              <a:ext cx="1206080" cy="504056"/>
            </a:xfrm>
            <a:prstGeom prst="ellipse">
              <a:avLst/>
            </a:prstGeom>
            <a:noFill/>
            <a:ln w="38100">
              <a:solidFill>
                <a:srgbClr val="7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85920" y="4397145"/>
              <a:ext cx="1206080" cy="504056"/>
            </a:xfrm>
            <a:prstGeom prst="ellipse">
              <a:avLst/>
            </a:prstGeom>
            <a:noFill/>
            <a:ln w="38100">
              <a:solidFill>
                <a:srgbClr val="7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738287" y="1339555"/>
            <a:ext cx="28263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Cyclone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器件的基本结构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1"/>
          <p:cNvSpPr/>
          <p:nvPr/>
        </p:nvSpPr>
        <p:spPr>
          <a:xfrm>
            <a:off x="-348342" y="516695"/>
            <a:ext cx="474306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3545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45D486-AB79-5346-9E81-F129A73A99D1}" type="slidenum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</a:fld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932395" y="1158775"/>
            <a:ext cx="27983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kumimoji="1" sz="28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作业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1584584" y="2366119"/>
            <a:ext cx="83823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习题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5-5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4" y="516695"/>
            <a:ext cx="657186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573763"/>
            <a:ext cx="62235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触发器的电路结构和基本原理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062260" y="1464185"/>
            <a:ext cx="889350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cs typeface="Times New Roman" panose="02020603050405020304" pitchFamily="18" charset="0"/>
              </a:rPr>
              <a:t>RS</a:t>
            </a:r>
            <a:r>
              <a:rPr kumimoji="1" lang="zh-CN" altLang="en-US" sz="2600" b="1" dirty="0">
                <a:cs typeface="Times New Roman" panose="02020603050405020304" pitchFamily="18" charset="0"/>
              </a:rPr>
              <a:t>触发器：</a:t>
            </a:r>
            <a:r>
              <a:rPr kumimoji="1" lang="zh-CN" altLang="en-US" sz="2400" b="1" dirty="0">
                <a:cs typeface="Times New Roman" panose="02020603050405020304" pitchFamily="18" charset="0"/>
              </a:rPr>
              <a:t>又称</a:t>
            </a:r>
            <a:r>
              <a:rPr lang="zh-CN" altLang="en-US" sz="2400" b="1" dirty="0">
                <a:cs typeface="Times New Roman" panose="02020603050405020304" pitchFamily="18" charset="0"/>
              </a:rPr>
              <a:t>置</a:t>
            </a:r>
            <a:r>
              <a:rPr lang="en-US" altLang="zh-CN" sz="2400" b="1" dirty="0"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cs typeface="Times New Roman" panose="02020603050405020304" pitchFamily="18" charset="0"/>
              </a:rPr>
              <a:t>、置</a:t>
            </a:r>
            <a:r>
              <a:rPr lang="en-US" altLang="zh-CN" sz="2400" b="1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触发器或基本触发器，它是构成各种功能触发器的最基本的单元。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1004718" y="2559402"/>
            <a:ext cx="46141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kumimoji="1"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）由两个与非门交叉连接而成的低电平输入有效型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</a:t>
            </a:r>
            <a:r>
              <a:rPr kumimoji="1"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</a:t>
            </a:r>
            <a:endParaRPr kumimoji="1" lang="zh-CN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31" y="3975174"/>
            <a:ext cx="4249280" cy="1889924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096000" y="2559402"/>
            <a:ext cx="4706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kumimoji="1"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）由两个或非门交叉连接而成的高电平输入有效型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</a:t>
            </a:r>
            <a:r>
              <a:rPr kumimoji="1"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</a:t>
            </a:r>
            <a:endParaRPr kumimoji="1" lang="zh-CN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96" y="3951593"/>
            <a:ext cx="4255377" cy="188992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 Box 9"/>
          <p:cNvSpPr txBox="1">
            <a:spLocks noChangeArrowheads="1"/>
          </p:cNvSpPr>
          <p:nvPr/>
        </p:nvSpPr>
        <p:spPr bwMode="auto">
          <a:xfrm>
            <a:off x="7909971" y="2147019"/>
            <a:ext cx="1401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功能表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0305" name="TextBox 10"/>
          <p:cNvSpPr txBox="1">
            <a:spLocks noChangeArrowheads="1"/>
          </p:cNvSpPr>
          <p:nvPr/>
        </p:nvSpPr>
        <p:spPr bwMode="auto">
          <a:xfrm>
            <a:off x="9372600" y="1676400"/>
            <a:ext cx="547688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2116" name="Rectangle 68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19" name="Rectangle 7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2" name="矩形 15"/>
          <p:cNvSpPr>
            <a:spLocks noChangeArrowheads="1"/>
          </p:cNvSpPr>
          <p:nvPr/>
        </p:nvSpPr>
        <p:spPr bwMode="auto">
          <a:xfrm>
            <a:off x="10439264" y="2943139"/>
            <a:ext cx="609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5" name="Rectangle 68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6" name="圆角矩形 1"/>
          <p:cNvSpPr/>
          <p:nvPr/>
        </p:nvSpPr>
        <p:spPr>
          <a:xfrm>
            <a:off x="-348343" y="516695"/>
            <a:ext cx="491101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3297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的功能描述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013" y="2333539"/>
            <a:ext cx="3994515" cy="28883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3526" y="2544748"/>
            <a:ext cx="6294147" cy="274609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 bwMode="auto">
          <a:xfrm>
            <a:off x="7919824" y="3655752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7919824" y="4092412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919824" y="4535976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7919824" y="3212188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2107163" y="232382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2077290" y="484376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7424" y="5585478"/>
            <a:ext cx="5904762" cy="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7424" y="5609287"/>
            <a:ext cx="5876190" cy="485714"/>
          </a:xfrm>
          <a:prstGeom prst="rect">
            <a:avLst/>
          </a:prstGeom>
        </p:spPr>
      </p:pic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105469" y="232995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2075596" y="484988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2109422" y="2323825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5" name="Text Box 9"/>
          <p:cNvSpPr txBox="1">
            <a:spLocks noChangeArrowheads="1"/>
          </p:cNvSpPr>
          <p:nvPr/>
        </p:nvSpPr>
        <p:spPr bwMode="auto">
          <a:xfrm>
            <a:off x="2079549" y="4843760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2114970" y="232995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2085097" y="4849886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7424" y="5599763"/>
            <a:ext cx="6352381" cy="4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04489" y="5599763"/>
            <a:ext cx="6142857" cy="48571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 bwMode="auto">
          <a:xfrm>
            <a:off x="9929789" y="3660307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9921892" y="4096069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9921892" y="4520190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9921892" y="3225938"/>
            <a:ext cx="1717288" cy="44356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l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Line 60"/>
          <p:cNvSpPr>
            <a:spLocks noChangeShapeType="1"/>
          </p:cNvSpPr>
          <p:nvPr/>
        </p:nvSpPr>
        <p:spPr bwMode="auto">
          <a:xfrm flipH="1">
            <a:off x="2243135" y="4406885"/>
            <a:ext cx="2830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1" name="Line 61"/>
          <p:cNvSpPr>
            <a:spLocks noChangeShapeType="1"/>
          </p:cNvSpPr>
          <p:nvPr/>
        </p:nvSpPr>
        <p:spPr bwMode="auto">
          <a:xfrm flipH="1">
            <a:off x="2243135" y="3280524"/>
            <a:ext cx="1548830" cy="78331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8" name="Line 60"/>
          <p:cNvSpPr>
            <a:spLocks noChangeShapeType="1"/>
          </p:cNvSpPr>
          <p:nvPr/>
        </p:nvSpPr>
        <p:spPr bwMode="auto">
          <a:xfrm flipH="1" flipV="1">
            <a:off x="2238372" y="4063833"/>
            <a:ext cx="0" cy="343051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9" name="Line 60"/>
          <p:cNvSpPr>
            <a:spLocks noChangeShapeType="1"/>
          </p:cNvSpPr>
          <p:nvPr/>
        </p:nvSpPr>
        <p:spPr bwMode="auto">
          <a:xfrm flipV="1">
            <a:off x="3791965" y="3064638"/>
            <a:ext cx="1017" cy="21588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>
            <a:off x="3866733" y="250351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1850765" y="4118901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3927777" y="4106119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7" name="Line 60"/>
          <p:cNvSpPr>
            <a:spLocks noChangeShapeType="1"/>
          </p:cNvSpPr>
          <p:nvPr/>
        </p:nvSpPr>
        <p:spPr bwMode="auto">
          <a:xfrm flipV="1">
            <a:off x="3791965" y="4329441"/>
            <a:ext cx="1017" cy="215885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cxnSp>
        <p:nvCxnSpPr>
          <p:cNvPr id="4" name="直接连接符 3"/>
          <p:cNvCxnSpPr>
            <a:stCxn id="57" idx="1"/>
          </p:cNvCxnSpPr>
          <p:nvPr/>
        </p:nvCxnSpPr>
        <p:spPr>
          <a:xfrm flipH="1" flipV="1">
            <a:off x="2233610" y="3546130"/>
            <a:ext cx="1559372" cy="783311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/>
        </p:nvCxnSpPr>
        <p:spPr>
          <a:xfrm flipV="1">
            <a:off x="2224109" y="3201469"/>
            <a:ext cx="0" cy="344661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>
          <a:xfrm>
            <a:off x="2214584" y="3201469"/>
            <a:ext cx="302041" cy="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3919319" y="4107673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9" name="Text Box 9"/>
          <p:cNvSpPr txBox="1">
            <a:spLocks noChangeArrowheads="1"/>
          </p:cNvSpPr>
          <p:nvPr/>
        </p:nvSpPr>
        <p:spPr bwMode="auto">
          <a:xfrm>
            <a:off x="3864410" y="2503512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0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1813799" y="2944264"/>
            <a:ext cx="301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65133" y="1445567"/>
            <a:ext cx="4241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与非门组成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/>
      <p:bldP spid="34" grpId="0" animBg="1"/>
      <p:bldP spid="35" grpId="0" animBg="1"/>
      <p:bldP spid="36" grpId="0" animBg="1"/>
      <p:bldP spid="37" grpId="0" animBg="1"/>
      <p:bldP spid="39" grpId="0"/>
      <p:bldP spid="39" grpId="1"/>
      <p:bldP spid="40" grpId="0"/>
      <p:bldP spid="40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50" grpId="0" animBg="1"/>
      <p:bldP spid="51" grpId="0" animBg="1"/>
      <p:bldP spid="52" grpId="0" animBg="1"/>
      <p:bldP spid="53" grpId="0" animBg="1"/>
      <p:bldP spid="54" grpId="0"/>
      <p:bldP spid="54" grpId="1"/>
      <p:bldP spid="55" grpId="0"/>
      <p:bldP spid="55" grpId="1"/>
      <p:bldP spid="56" grpId="0"/>
      <p:bldP spid="56" grpId="1"/>
      <p:bldP spid="58" grpId="0"/>
      <p:bldP spid="58" grpId="1"/>
      <p:bldP spid="59" grpId="0"/>
      <p:bldP spid="59" grpId="1"/>
      <p:bldP spid="60" grpId="0"/>
      <p:bldP spid="60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05" y="4474199"/>
            <a:ext cx="2883658" cy="1676545"/>
          </a:xfrm>
          <a:prstGeom prst="rect">
            <a:avLst/>
          </a:prstGeom>
        </p:spPr>
      </p:pic>
      <p:sp>
        <p:nvSpPr>
          <p:cNvPr id="2055" name="Text Box 9"/>
          <p:cNvSpPr txBox="1">
            <a:spLocks noChangeArrowheads="1"/>
          </p:cNvSpPr>
          <p:nvPr/>
        </p:nvSpPr>
        <p:spPr bwMode="auto">
          <a:xfrm>
            <a:off x="8915326" y="1116514"/>
            <a:ext cx="254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状态转换真值表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0305" name="TextBox 10"/>
          <p:cNvSpPr txBox="1">
            <a:spLocks noChangeArrowheads="1"/>
          </p:cNvSpPr>
          <p:nvPr/>
        </p:nvSpPr>
        <p:spPr bwMode="auto">
          <a:xfrm>
            <a:off x="9372600" y="1676400"/>
            <a:ext cx="547688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0306" name="矩形 12"/>
          <p:cNvSpPr>
            <a:spLocks noChangeArrowheads="1"/>
          </p:cNvSpPr>
          <p:nvPr/>
        </p:nvSpPr>
        <p:spPr bwMode="auto">
          <a:xfrm>
            <a:off x="9829800" y="1676400"/>
            <a:ext cx="6096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16" name="Rectangle 68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19" name="Rectangle 70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6" name="Group 10"/>
          <p:cNvGraphicFramePr>
            <a:graphicFrameLocks noGrp="1"/>
          </p:cNvGraphicFramePr>
          <p:nvPr/>
        </p:nvGraphicFramePr>
        <p:xfrm>
          <a:off x="9131516" y="1828714"/>
          <a:ext cx="1871662" cy="37601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7512"/>
                <a:gridCol w="414338"/>
                <a:gridCol w="430212"/>
                <a:gridCol w="609600"/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2846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422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422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422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0</a:t>
                      </a:r>
                      <a:endParaRPr kumimoji="0" lang="en-US" altLang="zh-CN" sz="2000" b="0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楷体_GB2312" panose="02010609030101010101" pitchFamily="49" charset="-122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</a:rPr>
                        <a:t>1</a:t>
                      </a:r>
                      <a:endParaRPr kumimoji="0" lang="en-US" altLang="zh-CN" sz="2000" b="0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楷体_GB2312" panose="02010609030101010101" pitchFamily="49" charset="-122"/>
                        <a:ea typeface="楷体_GB2312" panose="02010609030101010101" pitchFamily="49" charset="-122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graphicFrame>
        <p:nvGraphicFramePr>
          <p:cNvPr id="67" name="Object 62"/>
          <p:cNvGraphicFramePr>
            <a:graphicFrameLocks noChangeAspect="1"/>
          </p:cNvGraphicFramePr>
          <p:nvPr/>
        </p:nvGraphicFramePr>
        <p:xfrm>
          <a:off x="9163050" y="1874838"/>
          <a:ext cx="17414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2" imgW="25603200" imgH="5486400" progId="Equation.3">
                  <p:embed/>
                </p:oleObj>
              </mc:Choice>
              <mc:Fallback>
                <p:oleObj name="公式" r:id="rId2" imgW="25603200" imgH="54864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1874838"/>
                        <a:ext cx="17414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10"/>
          <p:cNvSpPr txBox="1">
            <a:spLocks noChangeArrowheads="1"/>
          </p:cNvSpPr>
          <p:nvPr/>
        </p:nvSpPr>
        <p:spPr bwMode="auto">
          <a:xfrm>
            <a:off x="9982064" y="1828714"/>
            <a:ext cx="547688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71" name="矩形 12"/>
          <p:cNvSpPr>
            <a:spLocks noChangeArrowheads="1"/>
          </p:cNvSpPr>
          <p:nvPr/>
        </p:nvSpPr>
        <p:spPr bwMode="auto">
          <a:xfrm>
            <a:off x="10439264" y="2252726"/>
            <a:ext cx="609600" cy="793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2" name="矩形 15"/>
          <p:cNvSpPr>
            <a:spLocks noChangeArrowheads="1"/>
          </p:cNvSpPr>
          <p:nvPr/>
        </p:nvSpPr>
        <p:spPr bwMode="auto">
          <a:xfrm>
            <a:off x="10439264" y="3047914"/>
            <a:ext cx="609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3" name="矩形 16"/>
          <p:cNvSpPr>
            <a:spLocks noChangeArrowheads="1"/>
          </p:cNvSpPr>
          <p:nvPr/>
        </p:nvSpPr>
        <p:spPr bwMode="auto">
          <a:xfrm>
            <a:off x="10439264" y="3809914"/>
            <a:ext cx="60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4" name="矩形 17"/>
          <p:cNvSpPr>
            <a:spLocks noChangeArrowheads="1"/>
          </p:cNvSpPr>
          <p:nvPr/>
        </p:nvSpPr>
        <p:spPr bwMode="auto">
          <a:xfrm>
            <a:off x="10439264" y="4724314"/>
            <a:ext cx="609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5" name="Rectangle 68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2133464" y="1523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2"/>
          <a:stretch>
            <a:fillRect/>
          </a:stretch>
        </p:blipFill>
        <p:spPr>
          <a:xfrm>
            <a:off x="1058862" y="2409178"/>
            <a:ext cx="6547671" cy="2492994"/>
          </a:xfrm>
          <a:prstGeom prst="rect">
            <a:avLst/>
          </a:prstGeom>
        </p:spPr>
      </p:pic>
      <p:sp>
        <p:nvSpPr>
          <p:cNvPr id="105" name="Text Box 9"/>
          <p:cNvSpPr txBox="1">
            <a:spLocks noChangeArrowheads="1"/>
          </p:cNvSpPr>
          <p:nvPr/>
        </p:nvSpPr>
        <p:spPr bwMode="auto">
          <a:xfrm>
            <a:off x="765133" y="1445567"/>
            <a:ext cx="4241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与非门组成</a:t>
            </a:r>
            <a:r>
              <a:rPr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 Box 9"/>
          <p:cNvSpPr txBox="1">
            <a:spLocks noChangeArrowheads="1"/>
          </p:cNvSpPr>
          <p:nvPr/>
        </p:nvSpPr>
        <p:spPr bwMode="auto">
          <a:xfrm>
            <a:off x="1126895" y="4873420"/>
            <a:ext cx="42207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特性方程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81" y="5143414"/>
            <a:ext cx="3432345" cy="1030313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</p:spPr>
      </p:pic>
      <p:sp>
        <p:nvSpPr>
          <p:cNvPr id="26" name="圆角矩形 1"/>
          <p:cNvSpPr/>
          <p:nvPr/>
        </p:nvSpPr>
        <p:spPr>
          <a:xfrm>
            <a:off x="-348343" y="516695"/>
            <a:ext cx="491101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3297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的功能描述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A-椭圆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7061030" y="5328903"/>
            <a:ext cx="457200" cy="1034082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9" name="PA-椭圆 1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 flipV="1">
            <a:off x="6262688" y="5057440"/>
            <a:ext cx="1016885" cy="1034081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99786" y="3176810"/>
            <a:ext cx="89912" cy="715804"/>
            <a:chOff x="5999786" y="3176810"/>
            <a:chExt cx="89912" cy="715804"/>
          </a:xfrm>
        </p:grpSpPr>
        <p:sp>
          <p:nvSpPr>
            <p:cNvPr id="32" name="Oval 63"/>
            <p:cNvSpPr>
              <a:spLocks noChangeArrowheads="1"/>
            </p:cNvSpPr>
            <p:nvPr/>
          </p:nvSpPr>
          <p:spPr bwMode="auto">
            <a:xfrm>
              <a:off x="5999786" y="3176810"/>
              <a:ext cx="88900" cy="88900"/>
            </a:xfrm>
            <a:prstGeom prst="ellipse">
              <a:avLst/>
            </a:prstGeom>
            <a:noFill/>
            <a:ln w="38100">
              <a:solidFill>
                <a:srgbClr val="CC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Oval 64"/>
            <p:cNvSpPr>
              <a:spLocks noChangeArrowheads="1"/>
            </p:cNvSpPr>
            <p:nvPr/>
          </p:nvSpPr>
          <p:spPr bwMode="auto">
            <a:xfrm>
              <a:off x="6000798" y="3803714"/>
              <a:ext cx="88900" cy="88900"/>
            </a:xfrm>
            <a:prstGeom prst="ellipse">
              <a:avLst/>
            </a:prstGeom>
            <a:noFill/>
            <a:ln w="38100">
              <a:solidFill>
                <a:srgbClr val="CC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6643" y="2252726"/>
            <a:ext cx="1574800" cy="1557339"/>
            <a:chOff x="5976643" y="2252726"/>
            <a:chExt cx="1574800" cy="1557339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5976643" y="2252726"/>
              <a:ext cx="1574800" cy="342900"/>
            </a:xfrm>
            <a:prstGeom prst="wedgeRectCallout">
              <a:avLst>
                <a:gd name="adj1" fmla="val -20764"/>
                <a:gd name="adj2" fmla="val 28704"/>
              </a:avLst>
            </a:prstGeom>
            <a:solidFill>
              <a:srgbClr val="CCCCFF"/>
            </a:solidFill>
            <a:ln w="9525">
              <a:solidFill>
                <a:srgbClr val="CC66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2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低电平有效 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" name="Line 75"/>
            <p:cNvSpPr>
              <a:spLocks noChangeShapeType="1"/>
            </p:cNvSpPr>
            <p:nvPr/>
          </p:nvSpPr>
          <p:spPr bwMode="auto">
            <a:xfrm flipH="1">
              <a:off x="6042293" y="2603564"/>
              <a:ext cx="315913" cy="558801"/>
            </a:xfrm>
            <a:prstGeom prst="line">
              <a:avLst/>
            </a:prstGeom>
            <a:noFill/>
            <a:ln w="19050">
              <a:solidFill>
                <a:srgbClr val="CC66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76"/>
            <p:cNvSpPr>
              <a:spLocks noChangeShapeType="1"/>
            </p:cNvSpPr>
            <p:nvPr/>
          </p:nvSpPr>
          <p:spPr bwMode="auto">
            <a:xfrm flipH="1">
              <a:off x="6078805" y="2603564"/>
              <a:ext cx="760413" cy="1206501"/>
            </a:xfrm>
            <a:prstGeom prst="line">
              <a:avLst/>
            </a:prstGeom>
            <a:noFill/>
            <a:ln w="19050">
              <a:solidFill>
                <a:srgbClr val="CC66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9" name="Rectangle 53"/>
          <p:cNvSpPr>
            <a:spLocks noChangeArrowheads="1"/>
          </p:cNvSpPr>
          <p:nvPr/>
        </p:nvSpPr>
        <p:spPr bwMode="auto">
          <a:xfrm>
            <a:off x="5300373" y="3622658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endParaRPr kumimoji="1" lang="en-US" altLang="zh-CN" sz="2400" b="1" i="1" baseline="-25000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Rectangle 56"/>
          <p:cNvSpPr>
            <a:spLocks noChangeArrowheads="1"/>
          </p:cNvSpPr>
          <p:nvPr/>
        </p:nvSpPr>
        <p:spPr bwMode="auto">
          <a:xfrm>
            <a:off x="5313073" y="3006123"/>
            <a:ext cx="500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00CC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i="1" baseline="-25000" dirty="0">
                <a:solidFill>
                  <a:srgbClr val="00CC00"/>
                </a:solidFill>
                <a:latin typeface="Times New Roman" panose="02020603050405020304" pitchFamily="18" charset="0"/>
              </a:rPr>
              <a:t>D</a:t>
            </a:r>
            <a:endParaRPr kumimoji="1" lang="en-US" altLang="zh-CN" sz="2400" b="1" i="1" baseline="-25000" dirty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AutoShape 58"/>
          <p:cNvSpPr>
            <a:spLocks noChangeArrowheads="1"/>
          </p:cNvSpPr>
          <p:nvPr/>
        </p:nvSpPr>
        <p:spPr bwMode="auto">
          <a:xfrm>
            <a:off x="4097741" y="4116928"/>
            <a:ext cx="1612900" cy="1087438"/>
          </a:xfrm>
          <a:prstGeom prst="wedgeRectCallout">
            <a:avLst>
              <a:gd name="adj1" fmla="val 27951"/>
              <a:gd name="adj2" fmla="val -68101"/>
            </a:avLst>
          </a:prstGeom>
          <a:solidFill>
            <a:srgbClr val="CCCCFF"/>
          </a:solidFill>
          <a:ln w="9525">
            <a:solidFill>
              <a:srgbClr val="FF3300"/>
            </a:solidFill>
            <a:miter lim="800000"/>
          </a:ln>
          <a:effec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置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端，也称复位端。 </a:t>
            </a:r>
            <a:br>
              <a:rPr kumimoji="1" lang="zh-CN" altLang="en-US" sz="2400" b="1" dirty="0">
                <a:latin typeface="Times New Roman" panose="02020603050405020304" pitchFamily="18" charset="0"/>
              </a:rPr>
            </a:br>
            <a:r>
              <a:rPr kumimoji="1" lang="zh-CN" altLang="en-US" sz="2400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R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即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Reset 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45" name="AutoShape 59"/>
          <p:cNvSpPr>
            <a:spLocks noChangeArrowheads="1"/>
          </p:cNvSpPr>
          <p:nvPr/>
        </p:nvSpPr>
        <p:spPr bwMode="auto">
          <a:xfrm>
            <a:off x="3944643" y="1931385"/>
            <a:ext cx="1574800" cy="1074738"/>
          </a:xfrm>
          <a:prstGeom prst="wedgeRectCallout">
            <a:avLst>
              <a:gd name="adj1" fmla="val 43852"/>
              <a:gd name="adj2" fmla="val 65512"/>
            </a:avLst>
          </a:prstGeom>
          <a:solidFill>
            <a:srgbClr val="CCCCFF"/>
          </a:solidFill>
          <a:ln w="9525">
            <a:solidFill>
              <a:srgbClr val="00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置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端，也称置位端。  </a:t>
            </a:r>
            <a:br>
              <a:rPr kumimoji="1" lang="zh-CN" altLang="en-US" sz="2400" b="1" dirty="0">
                <a:latin typeface="Times New Roman" panose="02020603050405020304" pitchFamily="18" charset="0"/>
              </a:rPr>
            </a:br>
            <a:r>
              <a:rPr kumimoji="1" lang="zh-CN" altLang="en-US" sz="2400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S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即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Set 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矩形 12"/>
          <p:cNvSpPr>
            <a:spLocks noChangeArrowheads="1"/>
          </p:cNvSpPr>
          <p:nvPr/>
        </p:nvSpPr>
        <p:spPr bwMode="auto">
          <a:xfrm>
            <a:off x="10439264" y="1827243"/>
            <a:ext cx="6096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106" grpId="0"/>
      <p:bldP spid="28" grpId="0" animBg="1"/>
      <p:bldP spid="29" grpId="0" animBg="1"/>
      <p:bldP spid="39" grpId="0"/>
      <p:bldP spid="42" grpId="0"/>
      <p:bldP spid="44" grpId="0" animBg="1" autoUpdateAnimBg="0"/>
      <p:bldP spid="45" grpId="0" animBg="1" autoUpdateAnimBg="0"/>
      <p:bldP spid="7" grpId="0" animBg="1" autoUpdateAnimBg="0"/>
    </p:bldLst>
  </p:timing>
</p:sld>
</file>

<file path=ppt/tags/tag1.xml><?xml version="1.0" encoding="utf-8"?>
<p:tagLst xmlns:p="http://schemas.openxmlformats.org/presentationml/2006/main">
  <p:tag name="PA" val="v5.2.8"/>
</p:tagLst>
</file>

<file path=ppt/tags/tag10.xml><?xml version="1.0" encoding="utf-8"?>
<p:tagLst xmlns:p="http://schemas.openxmlformats.org/presentationml/2006/main">
  <p:tag name="KSO_WM_DIAGRAM_VIRTUALLY_FRAME" val="{&quot;height&quot;:260.2910236220473,&quot;left&quot;:79.11165354330709,&quot;top&quot;:201.52771653543306,&quot;width&quot;:771.4838582677165}"/>
</p:tagLst>
</file>

<file path=ppt/tags/tag11.xml><?xml version="1.0" encoding="utf-8"?>
<p:tagLst xmlns:p="http://schemas.openxmlformats.org/presentationml/2006/main">
  <p:tag name="KSO_WM_DIAGRAM_VIRTUALLY_FRAME" val="{&quot;height&quot;:260.2910236220473,&quot;left&quot;:79.11165354330709,&quot;top&quot;:201.52771653543306,&quot;width&quot;:771.4838582677165}"/>
</p:tagLst>
</file>

<file path=ppt/tags/tag12.xml><?xml version="1.0" encoding="utf-8"?>
<p:tagLst xmlns:p="http://schemas.openxmlformats.org/presentationml/2006/main">
  <p:tag name="KSO_WM_DIAGRAM_VIRTUALLY_FRAME" val="{&quot;height&quot;:260.2910236220473,&quot;left&quot;:79.11165354330709,&quot;top&quot;:201.52771653543306,&quot;width&quot;:771.4838582677165}"/>
</p:tagLst>
</file>

<file path=ppt/tags/tag13.xml><?xml version="1.0" encoding="utf-8"?>
<p:tagLst xmlns:p="http://schemas.openxmlformats.org/presentationml/2006/main">
  <p:tag name="KSO_WM_DIAGRAM_VIRTUALLY_FRAME" val="{&quot;height&quot;:260.2910236220473,&quot;left&quot;:79.11165354330709,&quot;top&quot;:201.52771653543306,&quot;width&quot;:771.4838582677165}"/>
</p:tagLst>
</file>

<file path=ppt/tags/tag14.xml><?xml version="1.0" encoding="utf-8"?>
<p:tagLst xmlns:p="http://schemas.openxmlformats.org/presentationml/2006/main">
  <p:tag name="PA" val="v5.2.8"/>
</p:tagLst>
</file>

<file path=ppt/tags/tag15.xml><?xml version="1.0" encoding="utf-8"?>
<p:tagLst xmlns:p="http://schemas.openxmlformats.org/presentationml/2006/main">
  <p:tag name="PA" val="v5.2.8"/>
</p:tagLst>
</file>

<file path=ppt/tags/tag16.xml><?xml version="1.0" encoding="utf-8"?>
<p:tagLst xmlns:p="http://schemas.openxmlformats.org/presentationml/2006/main">
  <p:tag name="PA" val="v5.2.8"/>
</p:tagLst>
</file>

<file path=ppt/tags/tag17.xml><?xml version="1.0" encoding="utf-8"?>
<p:tagLst xmlns:p="http://schemas.openxmlformats.org/presentationml/2006/main">
  <p:tag name="PA" val="v5.2.8"/>
</p:tagLst>
</file>

<file path=ppt/tags/tag18.xml><?xml version="1.0" encoding="utf-8"?>
<p:tagLst xmlns:p="http://schemas.openxmlformats.org/presentationml/2006/main">
  <p:tag name="PA" val="v5.2.8"/>
</p:tagLst>
</file>

<file path=ppt/tags/tag19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PA" val="v5.2.8"/>
</p:tagLst>
</file>

<file path=ppt/tags/tag20.xml><?xml version="1.0" encoding="utf-8"?>
<p:tagLst xmlns:p="http://schemas.openxmlformats.org/presentationml/2006/main">
  <p:tag name="PA" val="v5.2.8"/>
</p:tagLst>
</file>

<file path=ppt/tags/tag21.xml><?xml version="1.0" encoding="utf-8"?>
<p:tagLst xmlns:p="http://schemas.openxmlformats.org/presentationml/2006/main">
  <p:tag name="PA" val="v5.2.8"/>
</p:tagLst>
</file>

<file path=ppt/tags/tag22.xml><?xml version="1.0" encoding="utf-8"?>
<p:tagLst xmlns:p="http://schemas.openxmlformats.org/presentationml/2006/main">
  <p:tag name="PA" val="v5.2.8"/>
</p:tagLst>
</file>

<file path=ppt/tags/tag23.xml><?xml version="1.0" encoding="utf-8"?>
<p:tagLst xmlns:p="http://schemas.openxmlformats.org/presentationml/2006/main">
  <p:tag name="PA" val="v5.2.8"/>
</p:tagLst>
</file>

<file path=ppt/tags/tag27.xml><?xml version="1.0" encoding="utf-8"?>
<p:tagLst xmlns:p="http://schemas.openxmlformats.org/presentationml/2006/main">
  <p:tag name="commondata" val="eyJoZGlkIjoiNjlkM2E2MmViMzYwODJhMTA3M2NkZWY1ZDcwZWE5NDgifQ=="/>
</p:tagLst>
</file>

<file path=ppt/tags/tag3.xml><?xml version="1.0" encoding="utf-8"?>
<p:tagLst xmlns:p="http://schemas.openxmlformats.org/presentationml/2006/main">
  <p:tag name="PA" val="v5.2.8"/>
</p:tagLst>
</file>

<file path=ppt/tags/tag4.xml><?xml version="1.0" encoding="utf-8"?>
<p:tagLst xmlns:p="http://schemas.openxmlformats.org/presentationml/2006/main">
  <p:tag name="PA" val="v5.2.8"/>
</p:tagLst>
</file>

<file path=ppt/tags/tag5.xml><?xml version="1.0" encoding="utf-8"?>
<p:tagLst xmlns:p="http://schemas.openxmlformats.org/presentationml/2006/main">
  <p:tag name="PA" val="v5.2.8"/>
</p:tagLst>
</file>

<file path=ppt/tags/tag6.xml><?xml version="1.0" encoding="utf-8"?>
<p:tagLst xmlns:p="http://schemas.openxmlformats.org/presentationml/2006/main">
  <p:tag name="PA" val="v5.2.8"/>
</p:tagLst>
</file>

<file path=ppt/tags/tag7.xml><?xml version="1.0" encoding="utf-8"?>
<p:tagLst xmlns:p="http://schemas.openxmlformats.org/presentationml/2006/main">
  <p:tag name="PA" val="v5.2.8"/>
</p:tagLst>
</file>

<file path=ppt/tags/tag8.xml><?xml version="1.0" encoding="utf-8"?>
<p:tagLst xmlns:p="http://schemas.openxmlformats.org/presentationml/2006/main">
  <p:tag name="PA" val="v5.2.8"/>
</p:tagLst>
</file>

<file path=ppt/tags/tag9.xml><?xml version="1.0" encoding="utf-8"?>
<p:tagLst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005286"/>
          </a:solidFill>
          <a:prstDash val="solid"/>
          <a:round/>
          <a:headEnd type="none" w="med" len="med"/>
          <a:tailEnd type="none" w="med" len="med"/>
        </a:ln>
      </a:spPr>
      <a:bodyPr/>
      <a:lstStyle>
        <a:defPPr algn="l">
          <a:spcBef>
            <a:spcPct val="0"/>
          </a:spcBef>
          <a:defRPr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Times New Roman"/>
        <a:ea typeface="微软雅黑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FD571B85C64424B90AE347234AF6E3B" ma:contentTypeVersion="8" ma:contentTypeDescription="新建文档。" ma:contentTypeScope="" ma:versionID="b10b085da3d447d73b04097a3d3ddbf7">
  <xsd:schema xmlns:xsd="http://www.w3.org/2001/XMLSchema" xmlns:xs="http://www.w3.org/2001/XMLSchema" xmlns:p="http://schemas.microsoft.com/office/2006/metadata/properties" xmlns:ns3="1014a599-68aa-4f90-b1e8-3ce7f1a66109" targetNamespace="http://schemas.microsoft.com/office/2006/metadata/properties" ma:root="true" ma:fieldsID="292e173eb61b0efb6c8fc0336e58a00e" ns3:_="">
    <xsd:import namespace="1014a599-68aa-4f90-b1e8-3ce7f1a661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4a599-68aa-4f90-b1e8-3ce7f1a661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24.xml><?xml version="1.0" encoding="utf-8"?>
<ds:datastoreItem xmlns:ds="http://schemas.openxmlformats.org/officeDocument/2006/customXml" ds:itemID="{BF43142B-6980-429E-9596-98DB8F85EC39}">
  <ds:schemaRefs/>
</ds:datastoreItem>
</file>

<file path=customXml/itemProps25.xml><?xml version="1.0" encoding="utf-8"?>
<ds:datastoreItem xmlns:ds="http://schemas.openxmlformats.org/officeDocument/2006/customXml" ds:itemID="{C8993539-B55A-407C-8E49-1E6F33F3F746}">
  <ds:schemaRefs/>
</ds:datastoreItem>
</file>

<file path=customXml/itemProps26.xml><?xml version="1.0" encoding="utf-8"?>
<ds:datastoreItem xmlns:ds="http://schemas.openxmlformats.org/officeDocument/2006/customXml" ds:itemID="{714D2407-4660-4340-AD0C-D88455FFA83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637043120006717608</Template>
  <TotalTime>0</TotalTime>
  <Words>5517</Words>
  <Application>WPS 演示</Application>
  <PresentationFormat>宽屏</PresentationFormat>
  <Paragraphs>1561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61</vt:i4>
      </vt:variant>
    </vt:vector>
  </HeadingPairs>
  <TitlesOfParts>
    <vt:vector size="93" baseType="lpstr">
      <vt:lpstr>Arial</vt:lpstr>
      <vt:lpstr>宋体</vt:lpstr>
      <vt:lpstr>Wingdings</vt:lpstr>
      <vt:lpstr>Times New Roman</vt:lpstr>
      <vt:lpstr>Songti SC</vt:lpstr>
      <vt:lpstr>Songti SC Black</vt:lpstr>
      <vt:lpstr>微软雅黑</vt:lpstr>
      <vt:lpstr>等线</vt:lpstr>
      <vt:lpstr>Symbol</vt:lpstr>
      <vt:lpstr>Comic Sans MS</vt:lpstr>
      <vt:lpstr>楷体_GB2312</vt:lpstr>
      <vt:lpstr>新宋体</vt:lpstr>
      <vt:lpstr>Tahoma</vt:lpstr>
      <vt:lpstr>Arial Unicode MS</vt:lpstr>
      <vt:lpstr>等线 Light</vt:lpstr>
      <vt:lpstr>楷体</vt:lpstr>
      <vt:lpstr>Calibri</vt:lpstr>
      <vt:lpstr>Times New Roman</vt:lpstr>
      <vt:lpstr>Office 主题​​</vt:lpstr>
      <vt:lpstr>1_Office 主题​​</vt:lpstr>
      <vt:lpstr>Equation.3</vt:lpstr>
      <vt:lpstr>Equation.DSMT4</vt:lpstr>
      <vt:lpstr>Equation.DSMT4</vt:lpstr>
      <vt:lpstr>Equation.DSMT4</vt:lpstr>
      <vt:lpstr>Equation.3</vt:lpstr>
      <vt:lpstr>Equation.3</vt:lpstr>
      <vt:lpstr>Paint.Picture</vt:lpstr>
      <vt:lpstr>PBrush</vt:lpstr>
      <vt:lpstr>Paint.Picture</vt:lpstr>
      <vt:lpstr>Equation.3</vt:lpstr>
      <vt:lpstr>Equation.3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 liu</dc:creator>
  <cp:lastModifiedBy>鹿浩</cp:lastModifiedBy>
  <cp:revision>482</cp:revision>
  <dcterms:created xsi:type="dcterms:W3CDTF">2019-09-16T14:38:00Z</dcterms:created>
  <dcterms:modified xsi:type="dcterms:W3CDTF">2024-11-03T13:05:23Z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0x010100AFD571B85C64424B90AE347234AF6E3B</vt:lpwstr>
  </property>
  <property fmtid="{D5CDD505-2E9C-101B-9397-08002B2CF9AE}" pid="3" name="ICV">
    <vt:lpwstr>D5554E4D8463439A99D87033E9664A47_12</vt:lpwstr>
  </property>
  <property fmtid="{D5CDD505-2E9C-101B-9397-08002B2CF9AE}" pid="4" name="KSOProductBuildVer">
    <vt:lpwstr>2052-12.1.0.18608</vt:lpwstr>
  </property>
</Properties>
</file>